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4"/>
    <p:sldMasterId id="214748370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</p:sldIdLst>
  <p:sldSz cy="6858000" cx="9144000"/>
  <p:notesSz cx="6858000" cy="9144000"/>
  <p:embeddedFontLst>
    <p:embeddedFont>
      <p:font typeface="Nunito"/>
      <p:regular r:id="rId108"/>
      <p:bold r:id="rId109"/>
      <p:italic r:id="rId110"/>
      <p:boldItalic r:id="rId1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49CC0D-4E0D-46E9-BB83-95C18CD8C42E}">
  <a:tblStyle styleId="{D149CC0D-4E0D-46E9-BB83-95C18CD8C42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C20DA84-A5BF-4DE9-951F-F73AC41A1CC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font" Target="fonts/Nunito-bold.fntdata"/><Relationship Id="rId108" Type="http://schemas.openxmlformats.org/officeDocument/2006/relationships/font" Target="fonts/Nunito-regular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10" Type="http://schemas.openxmlformats.org/officeDocument/2006/relationships/font" Target="fonts/Nunito-italic.fntdata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11" Type="http://schemas.openxmlformats.org/officeDocument/2006/relationships/font" Target="fonts/Nunito-boldItalic.fntdata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XiSkOSbaqEzFC7X_-Q1FewS-9Hhw2a_pjGfKv9uGvMI/edit#" TargetMode="External"/><Relationship Id="rId3" Type="http://schemas.openxmlformats.org/officeDocument/2006/relationships/hyperlink" Target="https://docs.google.com/document/d/1QuApzboOkpHZjEBe0Q7uruOqh6xlDB4sHNIXVZ9oQdk/ed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_8_AqCxImQZ1-3pOXqLcMMwPVZXPzFC6gu47U0MTLrg/edit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tuzhidian.com/chart?id=5c56e4ef4a8c5e048189c71d" TargetMode="Externa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dc638397f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dc638397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課程編輯網頁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https://docs.google.com/document/d/1XiSkOSbaqEzFC7X_-Q1FewS-9Hhw2a_pjGfKv9uGvMI/edit#</a:t>
            </a:r>
            <a:r>
              <a:rPr lang="zh-TW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W14 分類與預測：貝氏網路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https://docs.google.com/presentation/d/1fXzH2xWUigsy8bD8usxrO4V9fPW8xjAdtEHU6_Jui3A/edit?usp=sharing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文本探勘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http://l.pulipuli.info/19/ncku-tm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活動說明網頁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https://docs.google.com/document/d/1QuApzboOkpHZjEBe0Q7uruOqh6xlDB4sHNIXVZ9oQdk/edit</a:t>
            </a:r>
            <a:r>
              <a:rPr lang="zh-TW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90分鐘+90分鐘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13：00 - 14：30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WEKA簡介與實作-1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陳勇汀 老師/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洪麗娟 督導長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開放(內含儲備資訊護理師6名)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14：30 - 14：40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休息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14：40 - 16：20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WEKA簡介與實作-2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陳勇汀 老師/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洪麗娟 督導長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開放(內含儲備資訊護理師6名)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4" name="Google Shape;374;g1dc638397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82eb722424_1_2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82eb722424_1_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82eb722424_1_2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82eb722424_4_1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Google Shape;1834;g82eb722424_4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5" name="Google Shape;1835;g82eb722424_4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7e65ebf433_3_45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7e65ebf433_3_45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7" name="Google Shape;1847;g7e65ebf433_3_45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82eb722424_1_28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82eb722424_1_2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82eb722424_1_2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2eb722424_1_3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2eb722424_1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82eb722424_1_3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2eb722424_1_3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2eb722424_1_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82eb722424_1_3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2eb722424_1_3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2eb722424_1_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82eb722424_1_3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82eb722424_1_3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82eb722424_1_3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82eb722424_1_3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2eb722424_1_3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2eb722424_1_3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g82eb722424_1_3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82eb722424_1_4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82eb722424_1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g82eb722424_1_4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82eb722424_1_4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82eb722424_1_4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g82eb722424_1_4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82eb722424_1_4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82eb722424_1_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82eb722424_1_4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e2936cc8e_1_8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e2936cc8e_1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5e2936cc8e_1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82eb722424_1_4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82eb722424_1_4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g82eb722424_1_4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2eb722424_1_4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2eb722424_1_4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g82eb722424_1_4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2eb722424_1_4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2eb722424_1_4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g82eb722424_1_4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82eb722424_1_5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82eb722424_1_5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g82eb722424_1_5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82eb722424_1_5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82eb722424_1_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stu</a:t>
            </a:r>
            <a:endParaRPr/>
          </a:p>
        </p:txBody>
      </p:sp>
      <p:sp>
        <p:nvSpPr>
          <p:cNvPr id="710" name="Google Shape;710;g82eb722424_1_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82eb722424_1_5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82eb722424_1_5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g82eb722424_1_5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82eb722424_1_5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82eb722424_1_5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g82eb722424_1_5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82eb722424_1_5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82eb722424_1_5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g82eb722424_1_5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82eb722424_1_5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82eb722424_1_5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g82eb722424_1_5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82eb722424_1_6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82eb722424_1_6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g82eb722424_1_6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82eb722424_4_3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82eb722424_4_3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https://docs.google.com/presentation/d/1_8_AqCxImQZ1-3pOXqLcMMwPVZXPzFC6gu47U0MTLrg/edit</a:t>
            </a:r>
            <a:r>
              <a:rPr lang="zh-TW"/>
              <a:t> </a:t>
            </a:r>
            <a:endParaRPr/>
          </a:p>
        </p:txBody>
      </p:sp>
      <p:sp>
        <p:nvSpPr>
          <p:cNvPr id="393" name="Google Shape;393;g82eb722424_4_3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82eb722424_1_6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82eb722424_1_6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g82eb722424_1_6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2eb722424_1_6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2eb722424_1_6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g82eb722424_1_6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82eb722424_1_7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82eb722424_1_7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g82eb722424_1_7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82eb722424_1_18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82eb722424_1_18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g82eb722424_1_18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82eb722424_3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82eb722424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g82eb722424_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82eb722424_1_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82eb722424_1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g82eb722424_1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82eb722424_1_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82eb722424_1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g82eb722424_1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82eb722424_1_1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82eb722424_1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g82eb722424_1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2eb722424_1_1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2eb722424_1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g82eb722424_1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2eb722424_1_1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2eb722424_1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g82eb722424_1_1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82eb722424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82eb722424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：分類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82eb722424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835f39f0a1_0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835f39f0a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=0.25*Math.log(0.25) + </a:t>
            </a:r>
            <a:r>
              <a:rPr lang="zh-TW">
                <a:solidFill>
                  <a:schemeClr val="dk1"/>
                </a:solidFill>
              </a:rPr>
              <a:t>0.25*Math.log(0.25) + 0.25*Math.log(0.25) + 0.25*Math.log(0.25)</a:t>
            </a:r>
            <a:endParaRPr/>
          </a:p>
        </p:txBody>
      </p:sp>
      <p:sp>
        <p:nvSpPr>
          <p:cNvPr id="999" name="Google Shape;999;g835f39f0a1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82eb722424_1_1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82eb722424_1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g82eb722424_1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82eb722424_1_1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82eb722424_1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g82eb722424_1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2eb722424_1_1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2eb722424_1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g82eb722424_1_1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82eb722424_1_1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82eb722424_1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g82eb722424_1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82eb722424_1_1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82eb722424_1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g82eb722424_1_1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82eb722424_1_1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82eb722424_1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g82eb722424_1_1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82eb722424_1_2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82eb722424_1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g82eb722424_1_2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82eb722424_1_2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82eb722424_1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g82eb722424_1_2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82eb722424_1_2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82eb722424_1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g82eb722424_1_2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2eb722424_1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82eb722424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82eb722424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82eb722424_3_2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82eb722424_3_2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g82eb722424_3_2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82eb722424_3_5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82eb722424_3_5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g82eb722424_3_5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82eb722424_3_5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82eb722424_3_5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g82eb722424_3_5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82eb722424_3_5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82eb722424_3_5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g82eb722424_3_5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82eb722424_3_5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82eb722424_3_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F度量介於0~1之間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F度量越大，表示該模型具有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a. 分類正確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b. 不會分類錯誤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g82eb722424_3_5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82eb722424_3_5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82eb722424_3_5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g82eb722424_3_5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82eb722424_3_6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82eb722424_3_6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g82eb722424_3_6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82eb722424_3_6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82eb722424_3_6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g82eb722424_3_6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82eb722424_3_6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82eb722424_3_6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g82eb722424_3_6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82eb722424_3_6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82eb722424_3_6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g82eb722424_3_6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2eb722424_1_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82eb722424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82eb722424_1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82eb722424_3_6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82eb722424_3_6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g82eb722424_3_6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82eb722424_3_68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82eb722424_3_6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g82eb722424_3_6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82eb722424_3_69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82eb722424_3_6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g82eb722424_3_6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82eb722424_1_7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82eb722424_1_7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g82eb722424_1_7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82eb722424_3_9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82eb722424_3_9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g82eb722424_3_9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82eb722424_3_9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82eb722424_3_9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g82eb722424_3_9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82eb722424_3_9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82eb722424_3_9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g82eb722424_3_9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82eb722424_1_7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82eb722424_1_7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g82eb722424_1_7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82eb722424_1_78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82eb722424_1_7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g82eb722424_1_7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82eb722424_1_79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82eb722424_1_7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g82eb722424_1_7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2eb722424_1_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82eb722424_1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https://www.indiatoday.in/education-today/gk-current-affairs/story/ai-tells-you-which-medical-treatment-is-better-1391840-2018-11-19</a:t>
            </a:r>
            <a:endParaRPr/>
          </a:p>
        </p:txBody>
      </p:sp>
      <p:sp>
        <p:nvSpPr>
          <p:cNvPr id="444" name="Google Shape;444;g82eb722424_1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82eb722424_3_5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82eb722424_3_5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g82eb722424_3_5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82eb722424_3_5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82eb722424_3_5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g82eb722424_3_5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82eb722424_3_5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82eb722424_3_5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g82eb722424_3_5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2eb722424_3_6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82eb722424_3_6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g82eb722424_3_6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82eb722424_3_12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82eb722424_3_1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g82eb722424_3_12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82eb722424_3_14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82eb722424_3_14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g82eb722424_3_14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82eb722424_3_14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82eb722424_3_14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0" name="Google Shape;1510;g82eb722424_3_14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82eb722424_3_14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82eb722424_3_14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g82eb722424_3_14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82eb722424_3_14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82eb722424_3_1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stu</a:t>
            </a:r>
            <a:endParaRPr/>
          </a:p>
        </p:txBody>
      </p:sp>
      <p:sp>
        <p:nvSpPr>
          <p:cNvPr id="1540" name="Google Shape;1540;g82eb722424_3_14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82eb722424_4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82eb722424_4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g82eb722424_4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82eb722424_1_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82eb722424_1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82eb722424_1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82eb722424_3_15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82eb722424_3_15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g82eb722424_3_15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2eb722424_1_8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2eb722424_1_8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g82eb722424_1_8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82eb722424_1_8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82eb722424_1_8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6" name="Google Shape;1606;g82eb722424_1_8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2eb722424_3_17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2eb722424_3_17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predicted 預測值</a:t>
            </a:r>
            <a:endParaRPr/>
          </a:p>
        </p:txBody>
      </p:sp>
      <p:sp>
        <p:nvSpPr>
          <p:cNvPr id="1619" name="Google Shape;1619;g82eb722424_3_17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82eb722424_4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82eb722424_4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predicted 預測值</a:t>
            </a:r>
            <a:endParaRPr/>
          </a:p>
        </p:txBody>
      </p:sp>
      <p:sp>
        <p:nvSpPr>
          <p:cNvPr id="1633" name="Google Shape;1633;g82eb722424_4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82eb722424_1_9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82eb722424_1_9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http://tuzhidian.com/chart?id=5c56e4ef4a8c5e048189c71d</a:t>
            </a:r>
            <a:r>
              <a:rPr lang="zh-TW"/>
              <a:t> </a:t>
            </a:r>
            <a:endParaRPr/>
          </a:p>
        </p:txBody>
      </p:sp>
      <p:sp>
        <p:nvSpPr>
          <p:cNvPr id="1647" name="Google Shape;1647;g82eb722424_1_9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82eb722424_1_9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8" name="Google Shape;1658;g82eb722424_1_9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g82eb722424_1_9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82eb722424_1_13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82eb722424_1_13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g82eb722424_1_13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82eb722424_1_13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82eb722424_1_1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7" name="Google Shape;1677;g82eb722424_1_13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82eb722424_1_13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82eb722424_1_13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g82eb722424_1_13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2eb722424_1_16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82eb722424_1_16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82eb722424_1_16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82eb722424_1_13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82eb722424_1_13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g82eb722424_1_13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82eb722424_4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82eb722424_4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g82eb722424_4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82eb722424_1_13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9" name="Google Shape;1739;g82eb722424_1_13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g82eb722424_1_13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82eb722424_4_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82eb722424_4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9" name="Google Shape;1749;g82eb722424_4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82eb722424_4_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82eb722424_4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g82eb722424_4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82eb722424_4_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82eb722424_4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g82eb722424_4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82eb722424_4_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82eb722424_4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2" name="Google Shape;1782;g82eb722424_4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82eb722424_4_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82eb722424_4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g82eb722424_4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g82eb722424_4_1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8" name="Google Shape;1808;g82eb722424_4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g82eb722424_4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g82eb722424_4_1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Google Shape;1821;g82eb722424_4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2" name="Google Shape;1822;g82eb722424_4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6.jpg"/><Relationship Id="rId4" Type="http://schemas.openxmlformats.org/officeDocument/2006/relationships/image" Target="../media/image23.png"/><Relationship Id="rId5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6.jpg"/><Relationship Id="rId4" Type="http://schemas.openxmlformats.org/officeDocument/2006/relationships/image" Target="../media/image23.png"/><Relationship Id="rId5" Type="http://schemas.openxmlformats.org/officeDocument/2006/relationships/image" Target="../media/image4.png"/><Relationship Id="rId6" Type="http://schemas.openxmlformats.org/officeDocument/2006/relationships/hyperlink" Target="http://blog.pulipuli.info" TargetMode="External"/><Relationship Id="rId7" Type="http://schemas.openxmlformats.org/officeDocument/2006/relationships/image" Target="../media/image1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8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6.jpg"/><Relationship Id="rId4" Type="http://schemas.openxmlformats.org/officeDocument/2006/relationships/image" Target="../media/image23.png"/><Relationship Id="rId5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6.jpg"/><Relationship Id="rId4" Type="http://schemas.openxmlformats.org/officeDocument/2006/relationships/image" Target="../media/image23.png"/><Relationship Id="rId5" Type="http://schemas.openxmlformats.org/officeDocument/2006/relationships/image" Target="../media/image4.png"/><Relationship Id="rId6" Type="http://schemas.openxmlformats.org/officeDocument/2006/relationships/hyperlink" Target="http://blog.pulipuli.info/" TargetMode="External"/><Relationship Id="rId7" Type="http://schemas.openxmlformats.org/officeDocument/2006/relationships/image" Target="../media/image43.gif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" name="Google Shape;74;p1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2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77" name="Google Shape;77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2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[Slide] 實作 Practice slide" id="83" name="Google Shape;8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86" name="Google Shape;8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3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10230" l="0" r="5238" t="0"/>
          <a:stretch/>
        </p:blipFill>
        <p:spPr>
          <a:xfrm>
            <a:off x="5796136" y="4293096"/>
            <a:ext cx="3347864" cy="25583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80" cy="76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53230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4356671" y="1571400"/>
            <a:ext cx="3402300" cy="872700"/>
          </a:xfrm>
          <a:prstGeom prst="roundRect">
            <a:avLst>
              <a:gd fmla="val 16667" name="adj"/>
            </a:avLst>
          </a:prstGeom>
          <a:solidFill>
            <a:srgbClr val="783F0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布丁布丁吃什麼？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000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http://blog.pulipuli.info</a:t>
            </a:r>
            <a:r>
              <a:rPr lang="zh-TW" sz="2000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79475" y="1493851"/>
            <a:ext cx="1034899" cy="10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 1">
  <p:cSld name="1_章節標題_1_1"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熊部長問號圖.png"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4575" y="2733663"/>
            <a:ext cx="4038600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>
            <p:ph type="title"/>
          </p:nvPr>
        </p:nvSpPr>
        <p:spPr>
          <a:xfrm>
            <a:off x="3379400" y="14669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1" name="Google Shape;131;p19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7" name="Google Shape;137;p20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21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3" name="Google Shape;143;p21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 rot="5400000">
            <a:off x="4824412" y="2424113"/>
            <a:ext cx="575310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 rot="5400000">
            <a:off x="652462" y="452438"/>
            <a:ext cx="5753100" cy="599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838200" y="571500"/>
            <a:ext cx="7162800" cy="4873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1" type="ftr"/>
          </p:nvPr>
        </p:nvSpPr>
        <p:spPr>
          <a:xfrm>
            <a:off x="7086600" y="6537325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8" name="Google Shape;158;p24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2" showMasterSp="0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7"/>
          <p:cNvGrpSpPr/>
          <p:nvPr/>
        </p:nvGrpSpPr>
        <p:grpSpPr>
          <a:xfrm>
            <a:off x="3446823" y="0"/>
            <a:ext cx="5697169" cy="6858000"/>
            <a:chOff x="3446823" y="0"/>
            <a:chExt cx="5697169" cy="6858000"/>
          </a:xfrm>
        </p:grpSpPr>
        <p:pic>
          <p:nvPicPr>
            <p:cNvPr id="172" name="Google Shape;172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0859" y="0"/>
              <a:ext cx="506313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46823" y="0"/>
              <a:ext cx="269895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7"/>
          <p:cNvSpPr txBox="1"/>
          <p:nvPr>
            <p:ph idx="1" type="subTitle"/>
          </p:nvPr>
        </p:nvSpPr>
        <p:spPr>
          <a:xfrm>
            <a:off x="599675" y="4376600"/>
            <a:ext cx="4130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5" name="Google Shape;175;p27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  <a:defRPr sz="3600"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6" name="Google Shape;17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200"/>
              <a:buFont typeface="Noto Symbol"/>
              <a:buNone/>
              <a:defRPr sz="22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2" name="Google Shape;182;p28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3" name="Google Shape;183;p28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8" name="Google Shape;188;p29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29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2" name="Google Shape;192;p30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7" name="Google Shape;197;p3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98" name="Google Shape;198;p3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1" name="Google Shape;201;p3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02" name="Google Shape;202;p32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6" name="Google Shape;206;p33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07" name="Google Shape;207;p3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08" name="Google Shape;208;p33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1" name="Google Shape;211;p34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2" name="Google Shape;212;p3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3" name="Google Shape;213;p34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4" name="Google Shape;214;p34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5" name="Google Shape;215;p3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16" name="Google Shape;216;p34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5537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9" name="Google Shape;219;p35"/>
          <p:cNvSpPr txBox="1"/>
          <p:nvPr>
            <p:ph idx="2" type="body"/>
          </p:nvPr>
        </p:nvSpPr>
        <p:spPr>
          <a:xfrm>
            <a:off x="32715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0" name="Google Shape;220;p3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1" name="Google Shape;221;p35"/>
          <p:cNvSpPr txBox="1"/>
          <p:nvPr>
            <p:ph idx="3" type="subTitle"/>
          </p:nvPr>
        </p:nvSpPr>
        <p:spPr>
          <a:xfrm>
            <a:off x="5531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2" name="Google Shape;222;p35"/>
          <p:cNvSpPr txBox="1"/>
          <p:nvPr>
            <p:ph idx="4" type="subTitle"/>
          </p:nvPr>
        </p:nvSpPr>
        <p:spPr>
          <a:xfrm>
            <a:off x="32739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3" name="Google Shape;223;p35"/>
          <p:cNvSpPr txBox="1"/>
          <p:nvPr>
            <p:ph idx="5" type="body"/>
          </p:nvPr>
        </p:nvSpPr>
        <p:spPr>
          <a:xfrm>
            <a:off x="59948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6" type="subTitle"/>
          </p:nvPr>
        </p:nvSpPr>
        <p:spPr>
          <a:xfrm>
            <a:off x="59971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5" name="Google Shape;225;p3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26" name="Google Shape;226;p35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0" name="Google Shape;230;p36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1" name="Google Shape;231;p3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2" name="Google Shape;232;p3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 2">
  <p:cSld name="TWO_OBJECTS_2_2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8" name="Google Shape;238;p37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9" name="Google Shape;239;p3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0" name="Google Shape;240;p3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">
  <p:cSld name="TWO_OBJECTS_2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8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8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46" name="Google Shape;246;p38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47" name="Google Shape;247;p3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8" name="Google Shape;248;p3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 1">
  <p:cSld name="TWO_OBJECTS_2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 rotWithShape="1">
          <a:blip r:embed="rId3">
            <a:alphaModFix/>
          </a:blip>
          <a:srcRect b="74117" l="0" r="0" t="6725"/>
          <a:stretch/>
        </p:blipFill>
        <p:spPr>
          <a:xfrm>
            <a:off x="0" y="1375"/>
            <a:ext cx="9143999" cy="131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9"/>
          <p:cNvPicPr preferRelativeResize="0"/>
          <p:nvPr/>
        </p:nvPicPr>
        <p:blipFill rotWithShape="1">
          <a:blip r:embed="rId3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533400" y="1351238"/>
            <a:ext cx="4019400" cy="5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56" name="Google Shape;256;p39"/>
          <p:cNvSpPr txBox="1"/>
          <p:nvPr>
            <p:ph idx="2" type="body"/>
          </p:nvPr>
        </p:nvSpPr>
        <p:spPr>
          <a:xfrm>
            <a:off x="4705350" y="1351238"/>
            <a:ext cx="4019400" cy="5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57" name="Google Shape;257;p3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8" name="Google Shape;258;p3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1" name="Google Shape;261;p40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2" name="Google Shape;262;p40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3" name="Google Shape;263;p4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4" name="Google Shape;264;p4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41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67" name="Google Shape;267;p4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41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9" name="Google Shape;2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1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1" name="Google Shape;271;p41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72" name="Google Shape;272;p4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[Slide] 實作 Practice slide" id="273" name="Google Shape;27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 1">
  <p:cSld name="1_章節標題_2_1_1">
    <p:bg>
      <p:bgPr>
        <a:solidFill>
          <a:srgbClr val="FFFFFF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42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76" name="Google Shape;276;p4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42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8" name="Google Shape;2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0" name="Google Shape;280;p42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81" name="Google Shape;281;p4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82" name="Google Shape;28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02" y="2435825"/>
            <a:ext cx="2815954" cy="37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43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85" name="Google Shape;285;p4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43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7" name="Google Shape;287;p43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289" name="Google Shape;28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1" name="Google Shape;291;p43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92" name="Google Shape;292;p4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3" name="Google Shape;293;p4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4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4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98" name="Google Shape;298;p44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5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5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05" name="Google Shape;305;p45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5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5"/>
          <p:cNvSpPr txBox="1"/>
          <p:nvPr/>
        </p:nvSpPr>
        <p:spPr>
          <a:xfrm>
            <a:off x="2391100" y="1625600"/>
            <a:ext cx="5071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http://blog.pulipuli.info/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2312" y="1522841"/>
            <a:ext cx="969900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2" name="Google Shape;312;p46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4" name="Google Shape;314;p4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3">
  <p:cSld name="BLANK_3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7" name="Google Shape;317;p47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9" name="Google Shape;319;p47"/>
          <p:cNvSpPr txBox="1"/>
          <p:nvPr>
            <p:ph type="title"/>
          </p:nvPr>
        </p:nvSpPr>
        <p:spPr>
          <a:xfrm>
            <a:off x="476250" y="522015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2" name="Google Shape;322;p48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8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8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25" name="Google Shape;325;p4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2">
  <p:cSld name="BLANK_2_2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8" name="Google Shape;328;p49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9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9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1" name="Google Shape;331;p49"/>
          <p:cNvSpPr txBox="1"/>
          <p:nvPr>
            <p:ph type="title"/>
          </p:nvPr>
        </p:nvSpPr>
        <p:spPr>
          <a:xfrm>
            <a:off x="4477875" y="1037725"/>
            <a:ext cx="4189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32" name="Google Shape;332;p49"/>
          <p:cNvSpPr txBox="1"/>
          <p:nvPr>
            <p:ph idx="2" type="body"/>
          </p:nvPr>
        </p:nvSpPr>
        <p:spPr>
          <a:xfrm>
            <a:off x="4477875" y="2281525"/>
            <a:ext cx="40581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1">
  <p:cSld name="BLANK_2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35" name="Google Shape;335;p50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0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0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8" name="Google Shape;338;p50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1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1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3" name="Google Shape;343;p51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6" name="Google Shape;346;p52"/>
          <p:cNvSpPr txBox="1"/>
          <p:nvPr>
            <p:ph idx="1" type="body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47" name="Google Shape;347;p52"/>
          <p:cNvSpPr txBox="1"/>
          <p:nvPr>
            <p:ph idx="2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348" name="Google Shape;348;p5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9" name="Google Shape;349;p52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2" name="Google Shape;352;p53"/>
          <p:cNvSpPr/>
          <p:nvPr>
            <p:ph idx="2" type="pic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53"/>
          <p:cNvSpPr txBox="1"/>
          <p:nvPr>
            <p:ph idx="1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354" name="Google Shape;354;p5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5" name="Google Shape;355;p53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8" name="Google Shape;358;p54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359" name="Google Shape;359;p54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0" name="Google Shape;360;p5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5"/>
          <p:cNvSpPr txBox="1"/>
          <p:nvPr>
            <p:ph type="title"/>
          </p:nvPr>
        </p:nvSpPr>
        <p:spPr>
          <a:xfrm rot="5400000">
            <a:off x="4824450" y="2424150"/>
            <a:ext cx="57531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3" name="Google Shape;363;p55"/>
          <p:cNvSpPr txBox="1"/>
          <p:nvPr>
            <p:ph idx="1" type="body"/>
          </p:nvPr>
        </p:nvSpPr>
        <p:spPr>
          <a:xfrm rot="5400000">
            <a:off x="652425" y="452400"/>
            <a:ext cx="5753100" cy="5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364" name="Google Shape;364;p55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5" name="Google Shape;365;p5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6"/>
          <p:cNvSpPr txBox="1"/>
          <p:nvPr>
            <p:ph type="title"/>
          </p:nvPr>
        </p:nvSpPr>
        <p:spPr>
          <a:xfrm>
            <a:off x="838200" y="571500"/>
            <a:ext cx="7162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8" name="Google Shape;368;p56"/>
          <p:cNvSpPr txBox="1"/>
          <p:nvPr>
            <p:ph idx="11" type="ftr"/>
          </p:nvPr>
        </p:nvSpPr>
        <p:spPr>
          <a:xfrm>
            <a:off x="7086600" y="6537325"/>
            <a:ext cx="175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9" name="Google Shape;369;p5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0" name="Google Shape;370;p56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" name="Google Shape;49;p8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" type="body"/>
          </p:nvPr>
        </p:nvSpPr>
        <p:spPr>
          <a:xfrm>
            <a:off x="6299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33477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6293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4" type="subTitle"/>
          </p:nvPr>
        </p:nvSpPr>
        <p:spPr>
          <a:xfrm>
            <a:off x="33501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5" type="body"/>
          </p:nvPr>
        </p:nvSpPr>
        <p:spPr>
          <a:xfrm>
            <a:off x="60710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subTitle"/>
          </p:nvPr>
        </p:nvSpPr>
        <p:spPr>
          <a:xfrm>
            <a:off x="60733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image" Target="../media/image22.jp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3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2" name="Google Shape;162;p2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63" name="Google Shape;163;p25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udding@nccu.edu.t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06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7.png"/><Relationship Id="rId4" Type="http://schemas.openxmlformats.org/officeDocument/2006/relationships/image" Target="../media/image49.png"/><Relationship Id="rId5" Type="http://schemas.openxmlformats.org/officeDocument/2006/relationships/image" Target="../media/image87.png"/><Relationship Id="rId6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8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3.png"/><Relationship Id="rId4" Type="http://schemas.openxmlformats.org/officeDocument/2006/relationships/image" Target="../media/image6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6.png"/><Relationship Id="rId4" Type="http://schemas.openxmlformats.org/officeDocument/2006/relationships/image" Target="../media/image69.png"/><Relationship Id="rId5" Type="http://schemas.openxmlformats.org/officeDocument/2006/relationships/image" Target="../media/image6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6.png"/><Relationship Id="rId4" Type="http://schemas.openxmlformats.org/officeDocument/2006/relationships/image" Target="../media/image7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9.png"/><Relationship Id="rId4" Type="http://schemas.openxmlformats.org/officeDocument/2006/relationships/image" Target="../media/image87.png"/><Relationship Id="rId5" Type="http://schemas.openxmlformats.org/officeDocument/2006/relationships/image" Target="../media/image7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4.png"/><Relationship Id="rId4" Type="http://schemas.openxmlformats.org/officeDocument/2006/relationships/hyperlink" Target="https://medium.com/jameslearningnote/%E8%B3%87%E6%96%99%E5%88%86%E6%9E%90-%E6%A9%9F%E5%99%A8%E5%AD%B8%E7%BF%92-%E7%AC%AC3-5%E8%AC%9B-%E6%B1%BA%E7%AD%96%E6%A8%B9-decision-tree-%E4%BB%A5%E5%8F%8A%E9%9A%A8%E6%A9%9F%E6%A3%AE%E6%9E%97-random-forest-%E4%BB%8B%E7%B4%B9-7079b0ddfbda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4.png"/><Relationship Id="rId4" Type="http://schemas.openxmlformats.org/officeDocument/2006/relationships/hyperlink" Target="https://medium.com/jameslearningnote/%E8%B3%87%E6%96%99%E5%88%86%E6%9E%90-%E6%A9%9F%E5%99%A8%E5%AD%B8%E7%BF%92-%E7%AC%AC3-5%E8%AC%9B-%E6%B1%BA%E7%AD%96%E6%A8%B9-decision-tree-%E4%BB%A5%E5%8F%8A%E9%9A%A8%E6%A9%9F%E6%A3%AE%E6%9E%97-random-forest-%E4%BB%8B%E7%B4%B9-7079b0ddfbda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5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www.saedsayad.com/decision_tree.htm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www.saedsayad.com/decision_tree.htm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www.saedsayad.com/decision_tree.htm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www.saedsayad.com/decision_tree.ht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Relationship Id="rId4" Type="http://schemas.openxmlformats.org/officeDocument/2006/relationships/image" Target="../media/image42.png"/><Relationship Id="rId5" Type="http://schemas.openxmlformats.org/officeDocument/2006/relationships/image" Target="../media/image1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baike.baidu.com/item/f-measure" TargetMode="External"/><Relationship Id="rId4" Type="http://schemas.openxmlformats.org/officeDocument/2006/relationships/image" Target="../media/image85.png"/><Relationship Id="rId5" Type="http://schemas.openxmlformats.org/officeDocument/2006/relationships/image" Target="../media/image8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1.png"/><Relationship Id="rId4" Type="http://schemas.openxmlformats.org/officeDocument/2006/relationships/image" Target="../media/image89.png"/><Relationship Id="rId5" Type="http://schemas.openxmlformats.org/officeDocument/2006/relationships/image" Target="../media/image8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Relationship Id="rId4" Type="http://schemas.openxmlformats.org/officeDocument/2006/relationships/image" Target="../media/image42.png"/><Relationship Id="rId5" Type="http://schemas.openxmlformats.org/officeDocument/2006/relationships/image" Target="../media/image44.png"/><Relationship Id="rId6" Type="http://schemas.openxmlformats.org/officeDocument/2006/relationships/image" Target="../media/image46.png"/><Relationship Id="rId7" Type="http://schemas.openxmlformats.org/officeDocument/2006/relationships/image" Target="../media/image1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9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9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08.png"/><Relationship Id="rId4" Type="http://schemas.openxmlformats.org/officeDocument/2006/relationships/image" Target="../media/image97.png"/><Relationship Id="rId5" Type="http://schemas.openxmlformats.org/officeDocument/2006/relationships/image" Target="../media/image87.png"/><Relationship Id="rId6" Type="http://schemas.openxmlformats.org/officeDocument/2006/relationships/image" Target="../media/image7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97.png"/><Relationship Id="rId4" Type="http://schemas.openxmlformats.org/officeDocument/2006/relationships/image" Target="../media/image7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97.png"/><Relationship Id="rId4" Type="http://schemas.openxmlformats.org/officeDocument/2006/relationships/image" Target="../media/image7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indiatoday.in/education-today/gk-current-affairs/story/ai-tells-you-which-medical-treatment-is-better-1391840-2018-11-19" TargetMode="External"/><Relationship Id="rId4" Type="http://schemas.openxmlformats.org/officeDocument/2006/relationships/image" Target="../media/image5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58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5.png"/><Relationship Id="rId4" Type="http://schemas.openxmlformats.org/officeDocument/2006/relationships/image" Target="../media/image77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6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61.png"/><Relationship Id="rId4" Type="http://schemas.openxmlformats.org/officeDocument/2006/relationships/image" Target="../media/image8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png"/><Relationship Id="rId4" Type="http://schemas.openxmlformats.org/officeDocument/2006/relationships/image" Target="../media/image50.png"/><Relationship Id="rId5" Type="http://schemas.openxmlformats.org/officeDocument/2006/relationships/image" Target="../media/image110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9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53.png"/><Relationship Id="rId4" Type="http://schemas.openxmlformats.org/officeDocument/2006/relationships/image" Target="../media/image64.png"/><Relationship Id="rId5" Type="http://schemas.openxmlformats.org/officeDocument/2006/relationships/image" Target="../media/image88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6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91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91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94.gif"/><Relationship Id="rId4" Type="http://schemas.openxmlformats.org/officeDocument/2006/relationships/image" Target="../media/image110.png"/><Relationship Id="rId5" Type="http://schemas.openxmlformats.org/officeDocument/2006/relationships/image" Target="../media/image50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67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07.png"/><Relationship Id="rId4" Type="http://schemas.openxmlformats.org/officeDocument/2006/relationships/image" Target="../media/image98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6.png"/><Relationship Id="rId4" Type="http://schemas.openxmlformats.org/officeDocument/2006/relationships/image" Target="../media/image4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99.png"/><Relationship Id="rId4" Type="http://schemas.openxmlformats.org/officeDocument/2006/relationships/image" Target="../media/image109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09.png"/><Relationship Id="rId4" Type="http://schemas.openxmlformats.org/officeDocument/2006/relationships/image" Target="../media/image99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03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01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04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05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02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7"/>
          <p:cNvSpPr txBox="1"/>
          <p:nvPr>
            <p:ph idx="1" type="subTitle"/>
          </p:nvPr>
        </p:nvSpPr>
        <p:spPr>
          <a:xfrm>
            <a:off x="599675" y="4779050"/>
            <a:ext cx="41304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600">
                <a:solidFill>
                  <a:schemeClr val="dk1"/>
                </a:solidFill>
              </a:rPr>
              <a:t>政治大學圖檔所博士候選人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>
                <a:solidFill>
                  <a:schemeClr val="dk1"/>
                </a:solidFill>
              </a:rPr>
              <a:t>陳勇汀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600" u="sng">
                <a:solidFill>
                  <a:schemeClr val="hlink"/>
                </a:solidFill>
                <a:hlinkClick r:id="rId3"/>
              </a:rPr>
              <a:t>pudding@nccu.edu.tw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600">
                <a:solidFill>
                  <a:schemeClr val="dk1"/>
                </a:solidFill>
              </a:rPr>
              <a:t>2020年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377" name="Google Shape;377;p57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/>
              <a:t>大數據基本演算</a:t>
            </a:r>
            <a:endParaRPr b="0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預測性探索性分析</a:t>
            </a:r>
            <a:endParaRPr b="0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分類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3" name="Google Shape;483;p66"/>
          <p:cNvSpPr txBox="1"/>
          <p:nvPr>
            <p:ph idx="1" type="body"/>
          </p:nvPr>
        </p:nvSpPr>
        <p:spPr>
          <a:xfrm>
            <a:off x="4021500" y="1783075"/>
            <a:ext cx="4646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chemeClr val="dk1"/>
                </a:solidFill>
              </a:rPr>
              <a:t>下載與開啟檔案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chemeClr val="dk1"/>
                </a:solidFill>
              </a:rPr>
              <a:t>執行分類：J48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chemeClr val="dk1"/>
                </a:solidFill>
              </a:rPr>
              <a:t>檢視探勘結果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4" name="Google Shape;484;p66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TW" sz="2800">
                <a:solidFill>
                  <a:schemeClr val="dk1"/>
                </a:solidFill>
              </a:rPr>
              <a:t>分類：決策樹</a:t>
            </a:r>
            <a:endParaRPr b="0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實作步驟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15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15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39" name="Google Shape;1839;p15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學習單：如何取得分析結果</a:t>
            </a:r>
            <a:endParaRPr/>
          </a:p>
        </p:txBody>
      </p:sp>
      <p:sp>
        <p:nvSpPr>
          <p:cNvPr id="1840" name="Google Shape;1840;p15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1" name="Google Shape;1841;p156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按Ctrl + a 全選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按Ctrl + c 複製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zh-TW"/>
              <a:t>然後把分析結果貼到學習單上</a:t>
            </a:r>
            <a:endParaRPr/>
          </a:p>
        </p:txBody>
      </p:sp>
      <p:pic>
        <p:nvPicPr>
          <p:cNvPr id="1842" name="Google Shape;1842;p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87" y="2176325"/>
            <a:ext cx="3978226" cy="39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" name="Google Shape;1843;p156"/>
          <p:cNvSpPr/>
          <p:nvPr/>
        </p:nvSpPr>
        <p:spPr>
          <a:xfrm>
            <a:off x="2036575" y="3151025"/>
            <a:ext cx="2302500" cy="2473500"/>
          </a:xfrm>
          <a:prstGeom prst="roundRect">
            <a:avLst>
              <a:gd fmla="val 5212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7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67"/>
          <p:cNvSpPr/>
          <p:nvPr/>
        </p:nvSpPr>
        <p:spPr>
          <a:xfrm>
            <a:off x="5739650" y="5272238"/>
            <a:ext cx="28827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u="sng">
                <a:solidFill>
                  <a:srgbClr val="0000FF"/>
                </a:solidFill>
              </a:rPr>
              <a:t>stu-sch-</a:t>
            </a:r>
            <a:br>
              <a:rPr lang="zh-TW" sz="2600" u="sng">
                <a:solidFill>
                  <a:srgbClr val="0000FF"/>
                </a:solidFill>
              </a:rPr>
            </a:br>
            <a:r>
              <a:rPr lang="zh-TW" sz="2600" u="sng">
                <a:solidFill>
                  <a:srgbClr val="FF0000"/>
                </a:solidFill>
              </a:rPr>
              <a:t>3 - unknown</a:t>
            </a:r>
            <a:r>
              <a:rPr lang="zh-TW" sz="2600" u="sng">
                <a:solidFill>
                  <a:srgbClr val="0000FF"/>
                </a:solidFill>
              </a:rPr>
              <a:t>.ods</a:t>
            </a:r>
            <a:endParaRPr sz="2600" u="sng">
              <a:solidFill>
                <a:srgbClr val="0000FF"/>
              </a:solidFill>
            </a:endParaRPr>
          </a:p>
        </p:txBody>
      </p:sp>
      <p:grpSp>
        <p:nvGrpSpPr>
          <p:cNvPr id="492" name="Google Shape;492;p67"/>
          <p:cNvGrpSpPr/>
          <p:nvPr/>
        </p:nvGrpSpPr>
        <p:grpSpPr>
          <a:xfrm>
            <a:off x="4655175" y="5106650"/>
            <a:ext cx="1315850" cy="1483200"/>
            <a:chOff x="6007700" y="2877025"/>
            <a:chExt cx="1315850" cy="1483200"/>
          </a:xfrm>
        </p:grpSpPr>
        <p:sp>
          <p:nvSpPr>
            <p:cNvPr id="493" name="Google Shape;493;p67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494" name="Google Shape;494;p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5" name="Google Shape;495;p6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6" name="Google Shape;496;p6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STEP 1. 下載與開啟檔案 (1/2)</a:t>
            </a:r>
            <a:endParaRPr/>
          </a:p>
        </p:txBody>
      </p:sp>
      <p:sp>
        <p:nvSpPr>
          <p:cNvPr id="497" name="Google Shape;497;p6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67"/>
          <p:cNvSpPr/>
          <p:nvPr/>
        </p:nvSpPr>
        <p:spPr>
          <a:xfrm>
            <a:off x="5642825" y="1943048"/>
            <a:ext cx="2882700" cy="100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u="sng">
                <a:solidFill>
                  <a:srgbClr val="0000FF"/>
                </a:solidFill>
              </a:rPr>
              <a:t>stu-sch-</a:t>
            </a:r>
            <a:br>
              <a:rPr lang="zh-TW" sz="3200" u="sng">
                <a:solidFill>
                  <a:srgbClr val="0000FF"/>
                </a:solidFill>
              </a:rPr>
            </a:br>
            <a:r>
              <a:rPr lang="zh-TW" sz="3200" u="sng">
                <a:solidFill>
                  <a:srgbClr val="FF0000"/>
                </a:solidFill>
              </a:rPr>
              <a:t>1 - train</a:t>
            </a:r>
            <a:r>
              <a:rPr lang="zh-TW" sz="3200" u="sng">
                <a:solidFill>
                  <a:srgbClr val="0000FF"/>
                </a:solidFill>
              </a:rPr>
              <a:t>.ods</a:t>
            </a:r>
            <a:endParaRPr sz="3200" u="sng">
              <a:solidFill>
                <a:srgbClr val="0000FF"/>
              </a:solidFill>
            </a:endParaRPr>
          </a:p>
        </p:txBody>
      </p:sp>
      <p:sp>
        <p:nvSpPr>
          <p:cNvPr id="499" name="Google Shape;499;p67"/>
          <p:cNvSpPr/>
          <p:nvPr/>
        </p:nvSpPr>
        <p:spPr>
          <a:xfrm>
            <a:off x="5739650" y="3637263"/>
            <a:ext cx="28827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u="sng">
                <a:solidFill>
                  <a:srgbClr val="0000FF"/>
                </a:solidFill>
              </a:rPr>
              <a:t>stu-sch-</a:t>
            </a:r>
            <a:br>
              <a:rPr lang="zh-TW" sz="3200" u="sng">
                <a:solidFill>
                  <a:srgbClr val="0000FF"/>
                </a:solidFill>
              </a:rPr>
            </a:br>
            <a:r>
              <a:rPr lang="zh-TW" sz="3200" u="sng">
                <a:solidFill>
                  <a:srgbClr val="FF0000"/>
                </a:solidFill>
              </a:rPr>
              <a:t>2 - test</a:t>
            </a:r>
            <a:r>
              <a:rPr lang="zh-TW" sz="3200" u="sng">
                <a:solidFill>
                  <a:srgbClr val="0000FF"/>
                </a:solidFill>
              </a:rPr>
              <a:t>.ods</a:t>
            </a:r>
            <a:endParaRPr sz="3200" u="sng">
              <a:solidFill>
                <a:srgbClr val="0000FF"/>
              </a:solidFill>
            </a:endParaRPr>
          </a:p>
        </p:txBody>
      </p:sp>
      <p:sp>
        <p:nvSpPr>
          <p:cNvPr id="500" name="Google Shape;500;p67"/>
          <p:cNvSpPr/>
          <p:nvPr/>
        </p:nvSpPr>
        <p:spPr>
          <a:xfrm flipH="1">
            <a:off x="3669892" y="3747058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1" name="Google Shape;501;p67"/>
          <p:cNvGrpSpPr/>
          <p:nvPr/>
        </p:nvGrpSpPr>
        <p:grpSpPr>
          <a:xfrm>
            <a:off x="4552950" y="1704250"/>
            <a:ext cx="1315850" cy="1483200"/>
            <a:chOff x="6007700" y="2877025"/>
            <a:chExt cx="1315850" cy="1483200"/>
          </a:xfrm>
        </p:grpSpPr>
        <p:sp>
          <p:nvSpPr>
            <p:cNvPr id="502" name="Google Shape;502;p67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503" name="Google Shape;503;p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4" name="Google Shape;504;p67"/>
          <p:cNvGrpSpPr/>
          <p:nvPr/>
        </p:nvGrpSpPr>
        <p:grpSpPr>
          <a:xfrm>
            <a:off x="4655175" y="3478475"/>
            <a:ext cx="1315850" cy="1483200"/>
            <a:chOff x="6007700" y="2877025"/>
            <a:chExt cx="1315850" cy="1483200"/>
          </a:xfrm>
        </p:grpSpPr>
        <p:sp>
          <p:nvSpPr>
            <p:cNvPr id="505" name="Google Shape;505;p67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506" name="Google Shape;506;p6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7" name="Google Shape;507;p67"/>
          <p:cNvGrpSpPr/>
          <p:nvPr/>
        </p:nvGrpSpPr>
        <p:grpSpPr>
          <a:xfrm>
            <a:off x="858350" y="2970363"/>
            <a:ext cx="3369600" cy="2713713"/>
            <a:chOff x="858350" y="2970363"/>
            <a:chExt cx="3369600" cy="2713713"/>
          </a:xfrm>
        </p:grpSpPr>
        <p:sp>
          <p:nvSpPr>
            <p:cNvPr id="508" name="Google Shape;508;p67"/>
            <p:cNvSpPr/>
            <p:nvPr/>
          </p:nvSpPr>
          <p:spPr>
            <a:xfrm>
              <a:off x="1771950" y="2970363"/>
              <a:ext cx="1542300" cy="1523400"/>
            </a:xfrm>
            <a:prstGeom prst="wedgeRoundRectCallout">
              <a:avLst>
                <a:gd fmla="val -5691" name="adj1"/>
                <a:gd fmla="val 64205" name="adj2"/>
                <a:gd fmla="val 0" name="adj3"/>
              </a:avLst>
            </a:prstGeom>
            <a:solidFill>
              <a:srgbClr val="4F81BD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509" name="Google Shape;509;p67"/>
            <p:cNvSpPr/>
            <p:nvPr/>
          </p:nvSpPr>
          <p:spPr>
            <a:xfrm>
              <a:off x="858350" y="4790375"/>
              <a:ext cx="3369600" cy="893700"/>
            </a:xfrm>
            <a:prstGeom prst="flowChartAlternateProcess">
              <a:avLst/>
            </a:prstGeom>
            <a:solidFill>
              <a:srgbClr val="FFFFFF"/>
            </a:solidFill>
            <a:ln cap="flat" cmpd="sng" w="381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r="5400000" dist="9525">
                <a:srgbClr val="4F81BD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 u="sng">
                  <a:solidFill>
                    <a:srgbClr val="0000FF"/>
                  </a:solidFill>
                  <a:latin typeface="Droid Sans"/>
                  <a:ea typeface="Droid Sans"/>
                  <a:cs typeface="Droid Sans"/>
                  <a:sym typeface="Droid Sans"/>
                </a:rPr>
                <a:t>課程首頁</a:t>
              </a:r>
              <a:endParaRPr sz="2400" u="sng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</p:grpSp>
      <p:pic>
        <p:nvPicPr>
          <p:cNvPr id="510" name="Google Shape;510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0680" y="3219550"/>
            <a:ext cx="1025025" cy="10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STEP 1. 下載與開啟檔案 (2/2)</a:t>
            </a:r>
            <a:endParaRPr/>
          </a:p>
        </p:txBody>
      </p:sp>
      <p:sp>
        <p:nvSpPr>
          <p:cNvPr id="517" name="Google Shape;517;p6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8" name="Google Shape;518;p6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9" name="Google Shape;51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98" y="2122073"/>
            <a:ext cx="5312100" cy="40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8"/>
          <p:cNvSpPr/>
          <p:nvPr/>
        </p:nvSpPr>
        <p:spPr>
          <a:xfrm>
            <a:off x="533400" y="2618250"/>
            <a:ext cx="838200" cy="3399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21" name="Google Shape;521;p68"/>
          <p:cNvSpPr/>
          <p:nvPr/>
        </p:nvSpPr>
        <p:spPr>
          <a:xfrm>
            <a:off x="5273700" y="4085163"/>
            <a:ext cx="28827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u="sng">
                <a:solidFill>
                  <a:srgbClr val="0000FF"/>
                </a:solidFill>
              </a:rPr>
              <a:t>stu-sch-</a:t>
            </a:r>
            <a:br>
              <a:rPr lang="zh-TW" sz="3200" u="sng">
                <a:solidFill>
                  <a:srgbClr val="0000FF"/>
                </a:solidFill>
              </a:rPr>
            </a:br>
            <a:r>
              <a:rPr lang="zh-TW" sz="3200" u="sng">
                <a:solidFill>
                  <a:srgbClr val="FF0000"/>
                </a:solidFill>
              </a:rPr>
              <a:t>1 - train</a:t>
            </a:r>
            <a:r>
              <a:rPr lang="zh-TW" sz="3200" u="sng">
                <a:solidFill>
                  <a:srgbClr val="0000FF"/>
                </a:solidFill>
              </a:rPr>
              <a:t>.ods</a:t>
            </a:r>
            <a:endParaRPr sz="3200" u="sng">
              <a:solidFill>
                <a:srgbClr val="0000FF"/>
              </a:solidFill>
            </a:endParaRPr>
          </a:p>
        </p:txBody>
      </p:sp>
      <p:sp>
        <p:nvSpPr>
          <p:cNvPr id="522" name="Google Shape;522;p68"/>
          <p:cNvSpPr/>
          <p:nvPr/>
        </p:nvSpPr>
        <p:spPr>
          <a:xfrm flipH="1" rot="1193314">
            <a:off x="1559459" y="3345434"/>
            <a:ext cx="3541531" cy="52479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3" name="Google Shape;523;p68"/>
          <p:cNvGrpSpPr/>
          <p:nvPr/>
        </p:nvGrpSpPr>
        <p:grpSpPr>
          <a:xfrm>
            <a:off x="6057125" y="2758675"/>
            <a:ext cx="1315850" cy="1483200"/>
            <a:chOff x="6007700" y="2877025"/>
            <a:chExt cx="1315850" cy="1483200"/>
          </a:xfrm>
        </p:grpSpPr>
        <p:sp>
          <p:nvSpPr>
            <p:cNvPr id="524" name="Google Shape;524;p68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525" name="Google Shape;525;p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32" name="Google Shape;532;p6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STEP 2. 執行分類</a:t>
            </a:r>
            <a:endParaRPr/>
          </a:p>
        </p:txBody>
      </p:sp>
      <p:sp>
        <p:nvSpPr>
          <p:cNvPr id="533" name="Google Shape;533;p6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69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lphaLcPeriod"/>
            </a:pPr>
            <a:r>
              <a:rPr lang="zh-TW"/>
              <a:t>設定分類演算法與目標屬性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TW"/>
              <a:t>設定測試選項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TW"/>
              <a:t>設定輸出結果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TW"/>
              <a:t>執行分類</a:t>
            </a:r>
            <a:endParaRPr/>
          </a:p>
        </p:txBody>
      </p:sp>
      <p:pic>
        <p:nvPicPr>
          <p:cNvPr id="535" name="Google Shape;535;p69"/>
          <p:cNvPicPr preferRelativeResize="0"/>
          <p:nvPr/>
        </p:nvPicPr>
        <p:blipFill rotWithShape="1">
          <a:blip r:embed="rId3">
            <a:alphaModFix/>
          </a:blip>
          <a:srcRect b="0" l="0" r="24744" t="0"/>
          <a:stretch/>
        </p:blipFill>
        <p:spPr>
          <a:xfrm>
            <a:off x="5139100" y="2147550"/>
            <a:ext cx="4004899" cy="39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2" name="Google Shape;542;p7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STEP 2. 執行分類 (1/12)</a:t>
            </a:r>
            <a:br>
              <a:rPr lang="zh-TW"/>
            </a:br>
            <a:r>
              <a:rPr lang="zh-TW"/>
              <a:t>a. 設定分類演算法與目標屬性</a:t>
            </a:r>
            <a:endParaRPr/>
          </a:p>
        </p:txBody>
      </p:sp>
      <p:sp>
        <p:nvSpPr>
          <p:cNvPr id="543" name="Google Shape;543;p7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70"/>
          <p:cNvSpPr txBox="1"/>
          <p:nvPr>
            <p:ph idx="2" type="body"/>
          </p:nvPr>
        </p:nvSpPr>
        <p:spPr>
          <a:xfrm>
            <a:off x="6134625" y="2351475"/>
            <a:ext cx="2590200" cy="41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rgbClr val="FF0000"/>
                </a:solidFill>
              </a:rPr>
              <a:t>Attributes: </a:t>
            </a:r>
            <a:r>
              <a:rPr lang="zh-TW" u="sng">
                <a:solidFill>
                  <a:srgbClr val="FF0000"/>
                </a:solidFill>
              </a:rPr>
              <a:t>30</a:t>
            </a:r>
            <a:br>
              <a:rPr lang="zh-TW" u="sng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先記得屬性數量，共30個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rgbClr val="FF0000"/>
                </a:solidFill>
              </a:rPr>
              <a:t>Classify</a:t>
            </a:r>
            <a:r>
              <a:rPr lang="zh-TW">
                <a:solidFill>
                  <a:schemeClr val="dk1"/>
                </a:solidFill>
              </a:rPr>
              <a:t> 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切換到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分類面板</a:t>
            </a:r>
            <a:endParaRPr/>
          </a:p>
        </p:txBody>
      </p:sp>
      <p:sp>
        <p:nvSpPr>
          <p:cNvPr id="545" name="Google Shape;545;p7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7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7" name="Google Shape;54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791152"/>
            <a:ext cx="5477911" cy="47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70"/>
          <p:cNvPicPr preferRelativeResize="0"/>
          <p:nvPr/>
        </p:nvPicPr>
        <p:blipFill rotWithShape="1">
          <a:blip r:embed="rId4">
            <a:alphaModFix/>
          </a:blip>
          <a:srcRect b="20641" l="0" r="56018" t="0"/>
          <a:stretch/>
        </p:blipFill>
        <p:spPr>
          <a:xfrm>
            <a:off x="3392125" y="3111675"/>
            <a:ext cx="2742501" cy="370342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9" name="Google Shape;549;p70"/>
          <p:cNvSpPr/>
          <p:nvPr/>
        </p:nvSpPr>
        <p:spPr>
          <a:xfrm>
            <a:off x="1238275" y="2001075"/>
            <a:ext cx="749100" cy="3504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50" name="Google Shape;550;p70"/>
          <p:cNvSpPr/>
          <p:nvPr/>
        </p:nvSpPr>
        <p:spPr>
          <a:xfrm>
            <a:off x="2228875" y="1494530"/>
            <a:ext cx="602400" cy="594600"/>
          </a:xfrm>
          <a:prstGeom prst="wedgeEllipseCallout">
            <a:avLst>
              <a:gd fmla="val -74697" name="adj1"/>
              <a:gd fmla="val 5001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551" name="Google Shape;551;p70"/>
          <p:cNvSpPr/>
          <p:nvPr/>
        </p:nvSpPr>
        <p:spPr>
          <a:xfrm flipH="1" rot="1507884">
            <a:off x="2169331" y="2409719"/>
            <a:ext cx="1115387" cy="52488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70"/>
          <p:cNvSpPr/>
          <p:nvPr/>
        </p:nvSpPr>
        <p:spPr>
          <a:xfrm>
            <a:off x="2332075" y="3389575"/>
            <a:ext cx="749100" cy="3504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53" name="Google Shape;553;p70"/>
          <p:cNvSpPr/>
          <p:nvPr/>
        </p:nvSpPr>
        <p:spPr>
          <a:xfrm>
            <a:off x="1626475" y="2750630"/>
            <a:ext cx="602400" cy="594600"/>
          </a:xfrm>
          <a:prstGeom prst="wedgeEllipseCallout">
            <a:avLst>
              <a:gd fmla="val 77133" name="adj1"/>
              <a:gd fmla="val 5698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1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探索器介面說明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分類 (Classify) (1/2)</a:t>
            </a:r>
            <a:endParaRPr/>
          </a:p>
        </p:txBody>
      </p:sp>
      <p:sp>
        <p:nvSpPr>
          <p:cNvPr id="560" name="Google Shape;560;p71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71"/>
          <p:cNvSpPr txBox="1"/>
          <p:nvPr>
            <p:ph idx="2" type="body"/>
          </p:nvPr>
        </p:nvSpPr>
        <p:spPr>
          <a:xfrm>
            <a:off x="5198100" y="1791150"/>
            <a:ext cx="35268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lphaUcPeriod"/>
            </a:pPr>
            <a:r>
              <a:rPr lang="zh-TW">
                <a:solidFill>
                  <a:srgbClr val="FF0000"/>
                </a:solidFill>
              </a:rPr>
              <a:t>Classifier ⇨ Choose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選擇分類演算法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zh-TW">
                <a:solidFill>
                  <a:schemeClr val="dk1"/>
                </a:solidFill>
              </a:rPr>
              <a:t>演算法進階設定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zh-TW">
                <a:solidFill>
                  <a:srgbClr val="FF0000"/>
                </a:solidFill>
              </a:rPr>
              <a:t>Test options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測試選項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zh-TW">
                <a:solidFill>
                  <a:srgbClr val="FF0000"/>
                </a:solidFill>
              </a:rPr>
              <a:t>More options…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輸出結果的進階設定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2" name="Google Shape;562;p7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3" name="Google Shape;563;p7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4" name="Google Shape;56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2490850"/>
            <a:ext cx="4629751" cy="34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1"/>
          <p:cNvSpPr/>
          <p:nvPr/>
        </p:nvSpPr>
        <p:spPr>
          <a:xfrm>
            <a:off x="657075" y="2964750"/>
            <a:ext cx="476700" cy="2619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66" name="Google Shape;566;p71"/>
          <p:cNvSpPr/>
          <p:nvPr/>
        </p:nvSpPr>
        <p:spPr>
          <a:xfrm>
            <a:off x="657872" y="2435426"/>
            <a:ext cx="473400" cy="467100"/>
          </a:xfrm>
          <a:prstGeom prst="wedgeEllipseCallout">
            <a:avLst>
              <a:gd fmla="val 12" name="adj1"/>
              <a:gd fmla="val 7469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A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567" name="Google Shape;567;p71"/>
          <p:cNvSpPr/>
          <p:nvPr/>
        </p:nvSpPr>
        <p:spPr>
          <a:xfrm>
            <a:off x="1133775" y="2964750"/>
            <a:ext cx="476700" cy="2619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68" name="Google Shape;568;p71"/>
          <p:cNvSpPr/>
          <p:nvPr/>
        </p:nvSpPr>
        <p:spPr>
          <a:xfrm>
            <a:off x="1184217" y="2435426"/>
            <a:ext cx="473400" cy="467100"/>
          </a:xfrm>
          <a:prstGeom prst="wedgeEllipseCallout">
            <a:avLst>
              <a:gd fmla="val 12" name="adj1"/>
              <a:gd fmla="val 7469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B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569" name="Google Shape;569;p71"/>
          <p:cNvSpPr/>
          <p:nvPr/>
        </p:nvSpPr>
        <p:spPr>
          <a:xfrm>
            <a:off x="657075" y="3394525"/>
            <a:ext cx="1256100" cy="7116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70" name="Google Shape;570;p71"/>
          <p:cNvSpPr/>
          <p:nvPr/>
        </p:nvSpPr>
        <p:spPr>
          <a:xfrm>
            <a:off x="657075" y="4092350"/>
            <a:ext cx="1256100" cy="2097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71" name="Google Shape;571;p71"/>
          <p:cNvSpPr/>
          <p:nvPr/>
        </p:nvSpPr>
        <p:spPr>
          <a:xfrm>
            <a:off x="131525" y="3052756"/>
            <a:ext cx="473400" cy="467100"/>
          </a:xfrm>
          <a:prstGeom prst="wedgeEllipseCallout">
            <a:avLst>
              <a:gd fmla="val 71742" name="adj1"/>
              <a:gd fmla="val 467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C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572" name="Google Shape;572;p71"/>
          <p:cNvSpPr/>
          <p:nvPr/>
        </p:nvSpPr>
        <p:spPr>
          <a:xfrm>
            <a:off x="131525" y="3725421"/>
            <a:ext cx="473400" cy="467100"/>
          </a:xfrm>
          <a:prstGeom prst="wedgeEllipseCallout">
            <a:avLst>
              <a:gd fmla="val 71742" name="adj1"/>
              <a:gd fmla="val 467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D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探索器介面說明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分類 (Classify) (2/2)</a:t>
            </a:r>
            <a:endParaRPr/>
          </a:p>
        </p:txBody>
      </p:sp>
      <p:sp>
        <p:nvSpPr>
          <p:cNvPr id="579" name="Google Shape;579;p72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72"/>
          <p:cNvSpPr txBox="1"/>
          <p:nvPr>
            <p:ph idx="2" type="body"/>
          </p:nvPr>
        </p:nvSpPr>
        <p:spPr>
          <a:xfrm>
            <a:off x="5198100" y="1791150"/>
            <a:ext cx="35268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lphaUcPeriod" startAt="5"/>
            </a:pPr>
            <a:r>
              <a:rPr lang="zh-TW">
                <a:solidFill>
                  <a:srgbClr val="FF0000"/>
                </a:solidFill>
              </a:rPr>
              <a:t>Class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選擇目標屬性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 startAt="5"/>
            </a:pPr>
            <a:r>
              <a:rPr lang="zh-TW">
                <a:solidFill>
                  <a:srgbClr val="FF0000"/>
                </a:solidFill>
              </a:rPr>
              <a:t>Start</a:t>
            </a:r>
            <a:r>
              <a:rPr lang="zh-TW">
                <a:solidFill>
                  <a:schemeClr val="dk1"/>
                </a:solidFill>
              </a:rPr>
              <a:t> 開始執行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 startAt="5"/>
            </a:pPr>
            <a:r>
              <a:rPr lang="zh-TW">
                <a:solidFill>
                  <a:srgbClr val="FF0000"/>
                </a:solidFill>
              </a:rPr>
              <a:t>Result list </a:t>
            </a:r>
            <a:br>
              <a:rPr lang="zh-TW">
                <a:solidFill>
                  <a:srgbClr val="FF0000"/>
                </a:solidFill>
              </a:rPr>
            </a:br>
            <a:r>
              <a:rPr lang="zh-TW"/>
              <a:t>探勘結果列表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 startAt="5"/>
            </a:pPr>
            <a:r>
              <a:rPr lang="zh-TW">
                <a:solidFill>
                  <a:srgbClr val="FF0000"/>
                </a:solidFill>
              </a:rPr>
              <a:t>Classifier output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探勘結果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1" name="Google Shape;581;p7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82" name="Google Shape;582;p7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3" name="Google Shape;58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2490850"/>
            <a:ext cx="4629751" cy="34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72"/>
          <p:cNvSpPr/>
          <p:nvPr/>
        </p:nvSpPr>
        <p:spPr>
          <a:xfrm>
            <a:off x="629025" y="4398100"/>
            <a:ext cx="1362900" cy="2619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85" name="Google Shape;585;p72"/>
          <p:cNvSpPr/>
          <p:nvPr/>
        </p:nvSpPr>
        <p:spPr>
          <a:xfrm>
            <a:off x="629025" y="4660000"/>
            <a:ext cx="637800" cy="16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86" name="Google Shape;586;p72"/>
          <p:cNvSpPr/>
          <p:nvPr/>
        </p:nvSpPr>
        <p:spPr>
          <a:xfrm>
            <a:off x="657075" y="5000725"/>
            <a:ext cx="1256100" cy="2097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87" name="Google Shape;587;p72"/>
          <p:cNvSpPr/>
          <p:nvPr/>
        </p:nvSpPr>
        <p:spPr>
          <a:xfrm>
            <a:off x="2054875" y="3454400"/>
            <a:ext cx="2881200" cy="19884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88" name="Google Shape;588;p72"/>
          <p:cNvSpPr/>
          <p:nvPr/>
        </p:nvSpPr>
        <p:spPr>
          <a:xfrm>
            <a:off x="131525" y="4192521"/>
            <a:ext cx="473400" cy="467100"/>
          </a:xfrm>
          <a:prstGeom prst="wedgeEllipseCallout">
            <a:avLst>
              <a:gd fmla="val 90151" name="adj1"/>
              <a:gd fmla="val 2018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E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589" name="Google Shape;589;p72"/>
          <p:cNvSpPr/>
          <p:nvPr/>
        </p:nvSpPr>
        <p:spPr>
          <a:xfrm>
            <a:off x="131525" y="4659621"/>
            <a:ext cx="473400" cy="467100"/>
          </a:xfrm>
          <a:prstGeom prst="wedgeEllipseCallout">
            <a:avLst>
              <a:gd fmla="val 77234" name="adj1"/>
              <a:gd fmla="val -3305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F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590" name="Google Shape;590;p72"/>
          <p:cNvSpPr/>
          <p:nvPr/>
        </p:nvSpPr>
        <p:spPr>
          <a:xfrm>
            <a:off x="793425" y="5388283"/>
            <a:ext cx="473400" cy="467100"/>
          </a:xfrm>
          <a:prstGeom prst="wedgeEllipseCallout">
            <a:avLst>
              <a:gd fmla="val 11233" name="adj1"/>
              <a:gd fmla="val -8992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G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591" name="Google Shape;591;p72"/>
          <p:cNvSpPr/>
          <p:nvPr/>
        </p:nvSpPr>
        <p:spPr>
          <a:xfrm>
            <a:off x="2798272" y="2862151"/>
            <a:ext cx="473400" cy="467100"/>
          </a:xfrm>
          <a:prstGeom prst="wedgeEllipseCallout">
            <a:avLst>
              <a:gd fmla="val 12" name="adj1"/>
              <a:gd fmla="val 7469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H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(2/12)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a. 設定分類演算法與目標屬性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8" name="Google Shape;598;p73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73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zh-TW"/>
              <a:t>Classifier </a:t>
            </a:r>
            <a:r>
              <a:rPr lang="zh-TW">
                <a:solidFill>
                  <a:schemeClr val="dk1"/>
                </a:solidFill>
              </a:rPr>
              <a:t> ⇨ </a:t>
            </a:r>
            <a:r>
              <a:rPr lang="zh-TW">
                <a:solidFill>
                  <a:srgbClr val="FF0000"/>
                </a:solidFill>
              </a:rPr>
              <a:t>Choose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選擇分類演算法</a:t>
            </a:r>
            <a:br>
              <a:rPr lang="zh-TW">
                <a:solidFill>
                  <a:schemeClr val="dk1"/>
                </a:solidFill>
              </a:rPr>
            </a:br>
            <a:r>
              <a:rPr lang="zh-TW" sz="2000" u="sng">
                <a:solidFill>
                  <a:schemeClr val="dk1"/>
                </a:solidFill>
              </a:rPr>
              <a:t>weka.classifiers</a:t>
            </a:r>
            <a:br>
              <a:rPr lang="zh-TW" sz="2000" u="sng">
                <a:solidFill>
                  <a:schemeClr val="dk1"/>
                </a:solidFill>
              </a:rPr>
            </a:br>
            <a:r>
              <a:rPr lang="zh-TW" sz="2000" u="sng">
                <a:solidFill>
                  <a:schemeClr val="dk1"/>
                </a:solidFill>
              </a:rPr>
              <a:t>.trees.</a:t>
            </a:r>
            <a:r>
              <a:rPr lang="zh-TW" u="sng">
                <a:solidFill>
                  <a:srgbClr val="FF0000"/>
                </a:solidFill>
              </a:rPr>
              <a:t>J48</a:t>
            </a:r>
            <a:endParaRPr u="sng"/>
          </a:p>
        </p:txBody>
      </p:sp>
      <p:sp>
        <p:nvSpPr>
          <p:cNvPr id="600" name="Google Shape;600;p7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01" name="Google Shape;601;p7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2" name="Google Shape;602;p73"/>
          <p:cNvPicPr preferRelativeResize="0"/>
          <p:nvPr/>
        </p:nvPicPr>
        <p:blipFill rotWithShape="1">
          <a:blip r:embed="rId3">
            <a:alphaModFix/>
          </a:blip>
          <a:srcRect b="12656" l="0" r="45828" t="0"/>
          <a:stretch/>
        </p:blipFill>
        <p:spPr>
          <a:xfrm>
            <a:off x="668075" y="1884438"/>
            <a:ext cx="3750050" cy="4525226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73"/>
          <p:cNvSpPr/>
          <p:nvPr/>
        </p:nvSpPr>
        <p:spPr>
          <a:xfrm>
            <a:off x="625275" y="2307925"/>
            <a:ext cx="771300" cy="3300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604" name="Google Shape;604;p73"/>
          <p:cNvSpPr/>
          <p:nvPr/>
        </p:nvSpPr>
        <p:spPr>
          <a:xfrm>
            <a:off x="1396575" y="4701675"/>
            <a:ext cx="771300" cy="3300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cxnSp>
        <p:nvCxnSpPr>
          <p:cNvPr id="605" name="Google Shape;605;p73"/>
          <p:cNvCxnSpPr/>
          <p:nvPr/>
        </p:nvCxnSpPr>
        <p:spPr>
          <a:xfrm>
            <a:off x="1109500" y="2865500"/>
            <a:ext cx="604800" cy="172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606" name="Google Shape;606;p73"/>
          <p:cNvSpPr/>
          <p:nvPr/>
        </p:nvSpPr>
        <p:spPr>
          <a:xfrm>
            <a:off x="2323775" y="3849767"/>
            <a:ext cx="602400" cy="594600"/>
          </a:xfrm>
          <a:prstGeom prst="wedgeEllipseCallout">
            <a:avLst>
              <a:gd fmla="val -56935" name="adj1"/>
              <a:gd fmla="val 725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3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(3/12)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a. 設定分類演算法與目標屬性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3" name="Google Shape;613;p74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74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zh-TW"/>
              <a:t>選擇目標屬性</a:t>
            </a:r>
            <a:br>
              <a:rPr lang="zh-TW"/>
            </a:br>
            <a:br>
              <a:rPr lang="zh-TW"/>
            </a:br>
            <a:r>
              <a:rPr lang="zh-TW" sz="2200"/>
              <a:t>預設值已經是最後一個屬性</a:t>
            </a:r>
            <a:br>
              <a:rPr lang="zh-TW"/>
            </a:br>
            <a:r>
              <a:rPr lang="zh-TW" u="sng">
                <a:solidFill>
                  <a:srgbClr val="FF0000"/>
                </a:solidFill>
              </a:rPr>
              <a:t>(Nom) School</a:t>
            </a:r>
            <a:br>
              <a:rPr lang="zh-TW"/>
            </a:br>
            <a:endParaRPr/>
          </a:p>
        </p:txBody>
      </p:sp>
      <p:sp>
        <p:nvSpPr>
          <p:cNvPr id="615" name="Google Shape;615;p7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16" name="Google Shape;616;p7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7" name="Google Shape;617;p74"/>
          <p:cNvPicPr preferRelativeResize="0"/>
          <p:nvPr/>
        </p:nvPicPr>
        <p:blipFill rotWithShape="1">
          <a:blip r:embed="rId3">
            <a:alphaModFix/>
          </a:blip>
          <a:srcRect b="4734" l="0" r="39180" t="0"/>
          <a:stretch/>
        </p:blipFill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74"/>
          <p:cNvSpPr/>
          <p:nvPr/>
        </p:nvSpPr>
        <p:spPr>
          <a:xfrm>
            <a:off x="533400" y="4442300"/>
            <a:ext cx="2073300" cy="1807200"/>
          </a:xfrm>
          <a:prstGeom prst="roundRect">
            <a:avLst>
              <a:gd fmla="val 678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619" name="Google Shape;619;p74"/>
          <p:cNvSpPr/>
          <p:nvPr/>
        </p:nvSpPr>
        <p:spPr>
          <a:xfrm>
            <a:off x="2463725" y="3849742"/>
            <a:ext cx="602400" cy="594600"/>
          </a:xfrm>
          <a:prstGeom prst="wedgeEllipseCallout">
            <a:avLst>
              <a:gd fmla="val -56935" name="adj1"/>
              <a:gd fmla="val 725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4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(4/12)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b. 設定測試選項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6" name="Google Shape;626;p75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75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>
                <a:solidFill>
                  <a:srgbClr val="FF0000"/>
                </a:solidFill>
              </a:rPr>
              <a:t>Supplied test set</a:t>
            </a:r>
            <a:br>
              <a:rPr lang="zh-TW"/>
            </a:br>
            <a:r>
              <a:rPr lang="zh-TW" sz="2200"/>
              <a:t>以測試資料來評估探勘結果</a:t>
            </a:r>
            <a:endParaRPr sz="2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>
                <a:solidFill>
                  <a:srgbClr val="FF0000"/>
                </a:solidFill>
              </a:rPr>
              <a:t>Set… </a:t>
            </a:r>
            <a:br>
              <a:rPr lang="zh-TW"/>
            </a:br>
            <a:r>
              <a:rPr lang="zh-TW"/>
              <a:t>開啟進階設定</a:t>
            </a:r>
            <a:endParaRPr/>
          </a:p>
        </p:txBody>
      </p:sp>
      <p:sp>
        <p:nvSpPr>
          <p:cNvPr id="628" name="Google Shape;628;p7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9" name="Google Shape;629;p7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0" name="Google Shape;630;p75"/>
          <p:cNvPicPr preferRelativeResize="0"/>
          <p:nvPr/>
        </p:nvPicPr>
        <p:blipFill rotWithShape="1">
          <a:blip r:embed="rId3">
            <a:alphaModFix/>
          </a:blip>
          <a:srcRect b="41731" l="0" r="64015" t="0"/>
          <a:stretch/>
        </p:blipFill>
        <p:spPr>
          <a:xfrm>
            <a:off x="533392" y="1791145"/>
            <a:ext cx="2670024" cy="32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813" y="4417038"/>
            <a:ext cx="2771775" cy="18478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2" name="Google Shape;632;p75"/>
          <p:cNvSpPr/>
          <p:nvPr/>
        </p:nvSpPr>
        <p:spPr>
          <a:xfrm>
            <a:off x="726050" y="3502675"/>
            <a:ext cx="263700" cy="31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633" name="Google Shape;633;p75"/>
          <p:cNvSpPr/>
          <p:nvPr/>
        </p:nvSpPr>
        <p:spPr>
          <a:xfrm>
            <a:off x="1941950" y="3502675"/>
            <a:ext cx="778500" cy="31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634" name="Google Shape;634;p75"/>
          <p:cNvSpPr/>
          <p:nvPr/>
        </p:nvSpPr>
        <p:spPr>
          <a:xfrm>
            <a:off x="1057000" y="2714042"/>
            <a:ext cx="602400" cy="594600"/>
          </a:xfrm>
          <a:prstGeom prst="wedgeEllipseCallout">
            <a:avLst>
              <a:gd fmla="val -56935" name="adj1"/>
              <a:gd fmla="val 725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5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635" name="Google Shape;635;p75"/>
          <p:cNvSpPr/>
          <p:nvPr/>
        </p:nvSpPr>
        <p:spPr>
          <a:xfrm>
            <a:off x="2769325" y="2714042"/>
            <a:ext cx="602400" cy="594600"/>
          </a:xfrm>
          <a:prstGeom prst="wedgeEllipseCallout">
            <a:avLst>
              <a:gd fmla="val -56935" name="adj1"/>
              <a:gd fmla="val 725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6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636" name="Google Shape;636;p75"/>
          <p:cNvSpPr/>
          <p:nvPr/>
        </p:nvSpPr>
        <p:spPr>
          <a:xfrm flipH="1" rot="5400000">
            <a:off x="2055961" y="3945357"/>
            <a:ext cx="550500" cy="525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關於本週</a:t>
            </a:r>
            <a:r>
              <a:rPr lang="zh-TW"/>
              <a:t>課程</a:t>
            </a:r>
            <a:endParaRPr/>
          </a:p>
        </p:txBody>
      </p:sp>
      <p:sp>
        <p:nvSpPr>
          <p:cNvPr id="384" name="Google Shape;384;p5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5" name="Google Shape;385;p58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8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chemeClr val="dk1"/>
                </a:solidFill>
              </a:rPr>
              <a:t>分類：建立模型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chemeClr val="dk1"/>
                </a:solidFill>
              </a:rPr>
              <a:t>分類：預測未知資料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zh-TW"/>
              <a:t>學習單作業的說明</a:t>
            </a:r>
            <a:endParaRPr/>
          </a:p>
        </p:txBody>
      </p:sp>
      <p:sp>
        <p:nvSpPr>
          <p:cNvPr id="387" name="Google Shape;387;p58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能夠建立分類預測模型，並建立可解釋的分類規則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能夠使用預測模型來預測未來才會發生的未知案例</a:t>
            </a:r>
            <a:endParaRPr/>
          </a:p>
        </p:txBody>
      </p:sp>
      <p:sp>
        <p:nvSpPr>
          <p:cNvPr id="388" name="Google Shape;388;p58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課程大綱</a:t>
            </a:r>
            <a:endParaRPr/>
          </a:p>
        </p:txBody>
      </p:sp>
      <p:sp>
        <p:nvSpPr>
          <p:cNvPr id="389" name="Google Shape;389;p58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課程目標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(5/12)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b. 設定測試選項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3" name="Google Shape;643;p76"/>
          <p:cNvSpPr txBox="1"/>
          <p:nvPr>
            <p:ph idx="1" type="body"/>
          </p:nvPr>
        </p:nvSpPr>
        <p:spPr>
          <a:xfrm>
            <a:off x="533400" y="4215750"/>
            <a:ext cx="4019400" cy="22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560"/>
              </a:spcBef>
              <a:spcAft>
                <a:spcPts val="0"/>
              </a:spcAft>
              <a:buSzPts val="2200"/>
              <a:buAutoNum type="arabicPeriod" startAt="7"/>
            </a:pPr>
            <a:r>
              <a:rPr lang="zh-TW" sz="2200">
                <a:solidFill>
                  <a:srgbClr val="FF0000"/>
                </a:solidFill>
              </a:rPr>
              <a:t>Open file…</a:t>
            </a:r>
            <a:r>
              <a:rPr lang="zh-TW" sz="2200"/>
              <a:t> 開啟檔案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 startAt="7"/>
            </a:pPr>
            <a:r>
              <a:rPr lang="zh-TW" sz="2200"/>
              <a:t>選擇測試資料</a:t>
            </a:r>
            <a:br>
              <a:rPr lang="zh-TW" sz="2200"/>
            </a:br>
            <a:r>
              <a:rPr lang="zh-TW" sz="2200" u="sng">
                <a:solidFill>
                  <a:srgbClr val="FF0000"/>
                </a:solidFill>
              </a:rPr>
              <a:t>stu-sch-2 - test.ods</a:t>
            </a:r>
            <a:endParaRPr sz="2200" u="sng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 startAt="7"/>
            </a:pPr>
            <a:r>
              <a:rPr lang="zh-TW" sz="2200">
                <a:solidFill>
                  <a:srgbClr val="FF0000"/>
                </a:solidFill>
              </a:rPr>
              <a:t>Open</a:t>
            </a:r>
            <a:r>
              <a:rPr lang="zh-TW" sz="2200"/>
              <a:t> 開啟檔案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 startAt="7"/>
            </a:pPr>
            <a:r>
              <a:rPr lang="zh-TW" sz="2200">
                <a:solidFill>
                  <a:srgbClr val="FF0000"/>
                </a:solidFill>
              </a:rPr>
              <a:t>Close</a:t>
            </a:r>
            <a:r>
              <a:rPr lang="zh-TW" sz="2200"/>
              <a:t> 退出進階設定</a:t>
            </a:r>
            <a:endParaRPr sz="2200"/>
          </a:p>
        </p:txBody>
      </p:sp>
      <p:sp>
        <p:nvSpPr>
          <p:cNvPr id="644" name="Google Shape;644;p76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7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6" name="Google Shape;646;p7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7" name="Google Shape;64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238" y="1961088"/>
            <a:ext cx="27717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76"/>
          <p:cNvSpPr/>
          <p:nvPr/>
        </p:nvSpPr>
        <p:spPr>
          <a:xfrm flipH="1">
            <a:off x="1976753" y="2542050"/>
            <a:ext cx="23445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76"/>
          <p:cNvSpPr/>
          <p:nvPr/>
        </p:nvSpPr>
        <p:spPr>
          <a:xfrm>
            <a:off x="1374350" y="1720942"/>
            <a:ext cx="602400" cy="594600"/>
          </a:xfrm>
          <a:prstGeom prst="wedgeEllipseCallout">
            <a:avLst>
              <a:gd fmla="val -17389" name="adj1"/>
              <a:gd fmla="val 8494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7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650" name="Google Shape;650;p76"/>
          <p:cNvSpPr/>
          <p:nvPr/>
        </p:nvSpPr>
        <p:spPr>
          <a:xfrm>
            <a:off x="2012725" y="3621142"/>
            <a:ext cx="602400" cy="594600"/>
          </a:xfrm>
          <a:prstGeom prst="wedgeEllipseCallout">
            <a:avLst>
              <a:gd fmla="val 76199" name="adj1"/>
              <a:gd fmla="val -3690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10</a:t>
            </a:r>
            <a:endParaRPr b="1" sz="2800">
              <a:solidFill>
                <a:srgbClr val="FFFFFF"/>
              </a:solidFill>
            </a:endParaRPr>
          </a:p>
        </p:txBody>
      </p:sp>
      <p:pic>
        <p:nvPicPr>
          <p:cNvPr id="651" name="Google Shape;651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275" y="2189697"/>
            <a:ext cx="3138575" cy="25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76"/>
          <p:cNvSpPr/>
          <p:nvPr/>
        </p:nvSpPr>
        <p:spPr>
          <a:xfrm>
            <a:off x="6304175" y="2527075"/>
            <a:ext cx="23445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u="sng">
                <a:solidFill>
                  <a:srgbClr val="0000FF"/>
                </a:solidFill>
              </a:rPr>
              <a:t>stu-sch-</a:t>
            </a:r>
            <a:br>
              <a:rPr lang="zh-TW" sz="3200" u="sng">
                <a:solidFill>
                  <a:srgbClr val="0000FF"/>
                </a:solidFill>
              </a:rPr>
            </a:br>
            <a:r>
              <a:rPr lang="zh-TW" sz="3200" u="sng">
                <a:solidFill>
                  <a:srgbClr val="FF0000"/>
                </a:solidFill>
              </a:rPr>
              <a:t>2 - test</a:t>
            </a:r>
            <a:r>
              <a:rPr lang="zh-TW" sz="3200" u="sng">
                <a:solidFill>
                  <a:srgbClr val="0000FF"/>
                </a:solidFill>
              </a:rPr>
              <a:t>.ods</a:t>
            </a:r>
            <a:endParaRPr sz="3200" u="sng">
              <a:solidFill>
                <a:srgbClr val="0000FF"/>
              </a:solidFill>
            </a:endParaRPr>
          </a:p>
        </p:txBody>
      </p:sp>
      <p:sp>
        <p:nvSpPr>
          <p:cNvPr id="653" name="Google Shape;653;p76"/>
          <p:cNvSpPr/>
          <p:nvPr/>
        </p:nvSpPr>
        <p:spPr>
          <a:xfrm>
            <a:off x="901000" y="2655175"/>
            <a:ext cx="883500" cy="31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654" name="Google Shape;654;p76"/>
          <p:cNvSpPr/>
          <p:nvPr/>
        </p:nvSpPr>
        <p:spPr>
          <a:xfrm>
            <a:off x="5450500" y="1747417"/>
            <a:ext cx="602400" cy="594600"/>
          </a:xfrm>
          <a:prstGeom prst="wedgeEllipseCallout">
            <a:avLst>
              <a:gd fmla="val -21095" name="adj1"/>
              <a:gd fmla="val 7561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8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655" name="Google Shape;655;p76"/>
          <p:cNvSpPr/>
          <p:nvPr/>
        </p:nvSpPr>
        <p:spPr>
          <a:xfrm>
            <a:off x="4552800" y="2839900"/>
            <a:ext cx="1412400" cy="31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656" name="Google Shape;656;p76"/>
          <p:cNvSpPr/>
          <p:nvPr/>
        </p:nvSpPr>
        <p:spPr>
          <a:xfrm>
            <a:off x="6412500" y="4318400"/>
            <a:ext cx="602400" cy="31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657" name="Google Shape;657;p76"/>
          <p:cNvSpPr/>
          <p:nvPr/>
        </p:nvSpPr>
        <p:spPr>
          <a:xfrm>
            <a:off x="6666375" y="4740492"/>
            <a:ext cx="602400" cy="594600"/>
          </a:xfrm>
          <a:prstGeom prst="wedgeEllipseCallout">
            <a:avLst>
              <a:gd fmla="val -31262" name="adj1"/>
              <a:gd fmla="val -7048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9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658" name="Google Shape;658;p76"/>
          <p:cNvSpPr/>
          <p:nvPr/>
        </p:nvSpPr>
        <p:spPr>
          <a:xfrm>
            <a:off x="2847800" y="3381250"/>
            <a:ext cx="651300" cy="3615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grpSp>
        <p:nvGrpSpPr>
          <p:cNvPr id="659" name="Google Shape;659;p76"/>
          <p:cNvGrpSpPr/>
          <p:nvPr/>
        </p:nvGrpSpPr>
        <p:grpSpPr>
          <a:xfrm>
            <a:off x="6818500" y="1171975"/>
            <a:ext cx="1315850" cy="1483200"/>
            <a:chOff x="6007700" y="2877025"/>
            <a:chExt cx="1315850" cy="1483200"/>
          </a:xfrm>
        </p:grpSpPr>
        <p:sp>
          <p:nvSpPr>
            <p:cNvPr id="660" name="Google Shape;660;p76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661" name="Google Shape;661;p7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(6/12)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c. 設定輸出結果</a:t>
            </a:r>
            <a:endParaRPr/>
          </a:p>
        </p:txBody>
      </p:sp>
      <p:sp>
        <p:nvSpPr>
          <p:cNvPr id="668" name="Google Shape;668;p77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77"/>
          <p:cNvSpPr txBox="1"/>
          <p:nvPr>
            <p:ph idx="2" type="body"/>
          </p:nvPr>
        </p:nvSpPr>
        <p:spPr>
          <a:xfrm>
            <a:off x="4705350" y="2126250"/>
            <a:ext cx="4019400" cy="43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11"/>
            </a:pPr>
            <a:r>
              <a:rPr lang="zh-TW">
                <a:solidFill>
                  <a:srgbClr val="FF0000"/>
                </a:solidFill>
              </a:rPr>
              <a:t>More options...</a:t>
            </a:r>
            <a:br>
              <a:rPr lang="zh-TW"/>
            </a:br>
            <a:r>
              <a:rPr lang="zh-TW"/>
              <a:t>開啟輸出結果的進階設定</a:t>
            </a:r>
            <a:endParaRPr/>
          </a:p>
        </p:txBody>
      </p:sp>
      <p:sp>
        <p:nvSpPr>
          <p:cNvPr id="670" name="Google Shape;670;p7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71" name="Google Shape;671;p7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2" name="Google Shape;672;p77"/>
          <p:cNvPicPr preferRelativeResize="0"/>
          <p:nvPr/>
        </p:nvPicPr>
        <p:blipFill rotWithShape="1">
          <a:blip r:embed="rId3">
            <a:alphaModFix/>
          </a:blip>
          <a:srcRect b="41731" l="0" r="64015" t="0"/>
          <a:stretch/>
        </p:blipFill>
        <p:spPr>
          <a:xfrm>
            <a:off x="533392" y="1791145"/>
            <a:ext cx="2670024" cy="3235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3" name="Google Shape;673;p77"/>
          <p:cNvPicPr preferRelativeResize="0"/>
          <p:nvPr/>
        </p:nvPicPr>
        <p:blipFill rotWithShape="1">
          <a:blip r:embed="rId4">
            <a:alphaModFix/>
          </a:blip>
          <a:srcRect b="26943" l="0" r="27214" t="0"/>
          <a:stretch/>
        </p:blipFill>
        <p:spPr>
          <a:xfrm>
            <a:off x="3043575" y="3385400"/>
            <a:ext cx="3057325" cy="3472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4" name="Google Shape;674;p77"/>
          <p:cNvSpPr/>
          <p:nvPr/>
        </p:nvSpPr>
        <p:spPr>
          <a:xfrm flipH="1">
            <a:off x="2360927" y="4265300"/>
            <a:ext cx="6132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77"/>
          <p:cNvSpPr/>
          <p:nvPr/>
        </p:nvSpPr>
        <p:spPr>
          <a:xfrm>
            <a:off x="1277150" y="4369550"/>
            <a:ext cx="883500" cy="31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676" name="Google Shape;676;p77"/>
          <p:cNvSpPr/>
          <p:nvPr/>
        </p:nvSpPr>
        <p:spPr>
          <a:xfrm>
            <a:off x="533400" y="4789992"/>
            <a:ext cx="602400" cy="594600"/>
          </a:xfrm>
          <a:prstGeom prst="wedgeEllipseCallout">
            <a:avLst>
              <a:gd fmla="val 69103" name="adj1"/>
              <a:gd fmla="val -4729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11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(7/12)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c. 設定輸出結果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3" name="Google Shape;683;p78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78"/>
          <p:cNvSpPr txBox="1"/>
          <p:nvPr>
            <p:ph idx="2" type="body"/>
          </p:nvPr>
        </p:nvSpPr>
        <p:spPr>
          <a:xfrm>
            <a:off x="4949600" y="2208050"/>
            <a:ext cx="3775200" cy="42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12"/>
            </a:pPr>
            <a:r>
              <a:rPr lang="zh-TW"/>
              <a:t>Output predictions ⇨ </a:t>
            </a:r>
            <a:r>
              <a:rPr lang="zh-TW">
                <a:solidFill>
                  <a:srgbClr val="FF0000"/>
                </a:solidFill>
              </a:rPr>
              <a:t>Choose</a:t>
            </a:r>
            <a:br>
              <a:rPr lang="zh-TW"/>
            </a:br>
            <a:r>
              <a:rPr lang="zh-TW"/>
              <a:t>選擇</a:t>
            </a:r>
            <a:br>
              <a:rPr lang="zh-TW"/>
            </a:br>
            <a:r>
              <a:rPr lang="zh-TW" sz="2000" u="sng"/>
              <a:t>weka.classifiers.evaluation</a:t>
            </a:r>
            <a:br>
              <a:rPr lang="zh-TW" sz="2000" u="sng"/>
            </a:br>
            <a:r>
              <a:rPr lang="zh-TW" sz="2000" u="sng"/>
              <a:t>.output.prediction.</a:t>
            </a:r>
            <a:r>
              <a:rPr b="1" lang="zh-TW" u="sng">
                <a:solidFill>
                  <a:srgbClr val="FF0000"/>
                </a:solidFill>
              </a:rPr>
              <a:t>CSV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685" name="Google Shape;685;p7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6" name="Google Shape;686;p7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7" name="Google Shape;68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88" y="1791138"/>
            <a:ext cx="4200525" cy="47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78"/>
          <p:cNvPicPr preferRelativeResize="0"/>
          <p:nvPr/>
        </p:nvPicPr>
        <p:blipFill rotWithShape="1">
          <a:blip r:embed="rId4">
            <a:alphaModFix/>
          </a:blip>
          <a:srcRect b="3789" l="27087" r="0" t="48241"/>
          <a:stretch/>
        </p:blipFill>
        <p:spPr>
          <a:xfrm>
            <a:off x="2236125" y="4577875"/>
            <a:ext cx="3062800" cy="2280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9" name="Google Shape;689;p78"/>
          <p:cNvSpPr/>
          <p:nvPr/>
        </p:nvSpPr>
        <p:spPr>
          <a:xfrm>
            <a:off x="1670775" y="4053750"/>
            <a:ext cx="787200" cy="3696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690" name="Google Shape;690;p78"/>
          <p:cNvSpPr/>
          <p:nvPr/>
        </p:nvSpPr>
        <p:spPr>
          <a:xfrm flipH="1" rot="3599066">
            <a:off x="2151037" y="4344301"/>
            <a:ext cx="472578" cy="5247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78"/>
          <p:cNvSpPr/>
          <p:nvPr/>
        </p:nvSpPr>
        <p:spPr>
          <a:xfrm>
            <a:off x="1855575" y="3197967"/>
            <a:ext cx="602400" cy="594600"/>
          </a:xfrm>
          <a:prstGeom prst="wedgeEllipseCallout">
            <a:avLst>
              <a:gd fmla="val -9524" name="adj1"/>
              <a:gd fmla="val 7480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12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9"/>
          <p:cNvSpPr txBox="1"/>
          <p:nvPr>
            <p:ph idx="2" type="body"/>
          </p:nvPr>
        </p:nvSpPr>
        <p:spPr>
          <a:xfrm>
            <a:off x="5080325" y="1791150"/>
            <a:ext cx="3644400" cy="349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13"/>
            </a:pPr>
            <a:r>
              <a:rPr lang="zh-TW"/>
              <a:t>按粗體字 </a:t>
            </a:r>
            <a:r>
              <a:rPr b="1" lang="zh-TW" u="sng">
                <a:solidFill>
                  <a:srgbClr val="FF0000"/>
                </a:solidFill>
              </a:rPr>
              <a:t>CSV</a:t>
            </a:r>
            <a:br>
              <a:rPr lang="zh-TW"/>
            </a:br>
            <a:r>
              <a:rPr lang="zh-TW"/>
              <a:t>開啟進階設定</a:t>
            </a:r>
            <a:endParaRPr/>
          </a:p>
        </p:txBody>
      </p:sp>
      <p:sp>
        <p:nvSpPr>
          <p:cNvPr id="698" name="Google Shape;698;p7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(8/12)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c. 設定輸出結果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9" name="Google Shape;699;p79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7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1" name="Google Shape;701;p7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2" name="Google Shape;70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88" y="1770550"/>
            <a:ext cx="4200525" cy="47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79"/>
          <p:cNvPicPr preferRelativeResize="0"/>
          <p:nvPr/>
        </p:nvPicPr>
        <p:blipFill rotWithShape="1">
          <a:blip r:embed="rId4">
            <a:alphaModFix/>
          </a:blip>
          <a:srcRect b="49741" l="0" r="45705" t="0"/>
          <a:stretch/>
        </p:blipFill>
        <p:spPr>
          <a:xfrm>
            <a:off x="2962099" y="4560050"/>
            <a:ext cx="2487550" cy="20967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4" name="Google Shape;704;p79"/>
          <p:cNvSpPr/>
          <p:nvPr/>
        </p:nvSpPr>
        <p:spPr>
          <a:xfrm>
            <a:off x="2295121" y="4027500"/>
            <a:ext cx="504000" cy="3696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05" name="Google Shape;705;p79"/>
          <p:cNvSpPr/>
          <p:nvPr/>
        </p:nvSpPr>
        <p:spPr>
          <a:xfrm flipH="1" rot="2532626">
            <a:off x="2658504" y="4295201"/>
            <a:ext cx="566640" cy="5247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79"/>
          <p:cNvSpPr/>
          <p:nvPr/>
        </p:nvSpPr>
        <p:spPr>
          <a:xfrm>
            <a:off x="2332463" y="3171742"/>
            <a:ext cx="602400" cy="594600"/>
          </a:xfrm>
          <a:prstGeom prst="wedgeEllipseCallout">
            <a:avLst>
              <a:gd fmla="val -9524" name="adj1"/>
              <a:gd fmla="val 7480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13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3" name="Google Shape;71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48" y="2386400"/>
            <a:ext cx="3707725" cy="33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8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(9/12)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c. 設定輸出結果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5" name="Google Shape;715;p80"/>
          <p:cNvSpPr txBox="1"/>
          <p:nvPr>
            <p:ph idx="2" type="body"/>
          </p:nvPr>
        </p:nvSpPr>
        <p:spPr>
          <a:xfrm>
            <a:off x="4552800" y="1791150"/>
            <a:ext cx="41718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14"/>
            </a:pPr>
            <a:r>
              <a:rPr lang="zh-TW"/>
              <a:t>設定參數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0000"/>
                </a:solidFill>
              </a:rPr>
              <a:t>attributes: </a:t>
            </a:r>
            <a:r>
              <a:rPr lang="zh-TW" sz="2200" u="sng">
                <a:solidFill>
                  <a:srgbClr val="FF0000"/>
                </a:solidFill>
              </a:rPr>
              <a:t>1-30</a:t>
            </a:r>
            <a:br>
              <a:rPr lang="zh-TW" sz="2200"/>
            </a:br>
            <a:r>
              <a:rPr lang="zh-TW" sz="2200"/>
              <a:t>30為屬性數量，</a:t>
            </a:r>
            <a:br>
              <a:rPr lang="zh-TW" sz="2200"/>
            </a:br>
            <a:r>
              <a:rPr lang="zh-TW" sz="2200"/>
              <a:t>表示輸出結果加上全部屬性</a:t>
            </a:r>
            <a:endParaRPr sz="22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0000"/>
                </a:solidFill>
              </a:rPr>
              <a:t>outputDistribution: </a:t>
            </a:r>
            <a:r>
              <a:rPr lang="zh-TW" sz="2200" u="sng">
                <a:solidFill>
                  <a:srgbClr val="FF0000"/>
                </a:solidFill>
              </a:rPr>
              <a:t>True</a:t>
            </a:r>
            <a:br>
              <a:rPr lang="zh-TW" sz="2200" u="sng"/>
            </a:br>
            <a:r>
              <a:rPr lang="zh-TW" sz="2200"/>
              <a:t>輸出預測機率分佈</a:t>
            </a:r>
            <a:endParaRPr sz="22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0000"/>
                </a:solidFill>
              </a:rPr>
              <a:t>outputFile: (點空白處開啟選單)</a:t>
            </a:r>
            <a:br>
              <a:rPr lang="zh-TW" sz="2200">
                <a:solidFill>
                  <a:srgbClr val="FF0000"/>
                </a:solidFill>
              </a:rPr>
            </a:br>
            <a:r>
              <a:rPr lang="zh-TW" sz="2200" u="sng">
                <a:solidFill>
                  <a:srgbClr val="FF0000"/>
                </a:solidFill>
              </a:rPr>
              <a:t>stu-sch-2 - test - predict.csv</a:t>
            </a:r>
            <a:br>
              <a:rPr lang="zh-TW" sz="2200"/>
            </a:br>
            <a:r>
              <a:rPr lang="zh-TW" sz="2200"/>
              <a:t>將預測結果輸出成檔案</a:t>
            </a:r>
            <a:endParaRPr sz="2200"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14"/>
            </a:pPr>
            <a:r>
              <a:rPr lang="zh-TW">
                <a:solidFill>
                  <a:srgbClr val="FF0000"/>
                </a:solidFill>
              </a:rPr>
              <a:t>OK</a:t>
            </a:r>
            <a:r>
              <a:rPr lang="zh-TW"/>
              <a:t> 離開進階設定</a:t>
            </a:r>
            <a:endParaRPr/>
          </a:p>
        </p:txBody>
      </p:sp>
      <p:sp>
        <p:nvSpPr>
          <p:cNvPr id="716" name="Google Shape;716;p8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17" name="Google Shape;717;p8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80"/>
          <p:cNvSpPr/>
          <p:nvPr/>
        </p:nvSpPr>
        <p:spPr>
          <a:xfrm>
            <a:off x="491000" y="3460175"/>
            <a:ext cx="3707700" cy="1381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19" name="Google Shape;719;p80"/>
          <p:cNvSpPr/>
          <p:nvPr/>
        </p:nvSpPr>
        <p:spPr>
          <a:xfrm>
            <a:off x="2556438" y="2656642"/>
            <a:ext cx="602400" cy="594600"/>
          </a:xfrm>
          <a:prstGeom prst="wedgeEllipseCallout">
            <a:avLst>
              <a:gd fmla="val -9524" name="adj1"/>
              <a:gd fmla="val 7480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14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720" name="Google Shape;720;p80"/>
          <p:cNvSpPr/>
          <p:nvPr/>
        </p:nvSpPr>
        <p:spPr>
          <a:xfrm>
            <a:off x="1938813" y="5908342"/>
            <a:ext cx="602400" cy="594600"/>
          </a:xfrm>
          <a:prstGeom prst="wedgeEllipseCallout">
            <a:avLst>
              <a:gd fmla="val 36191" name="adj1"/>
              <a:gd fmla="val -6767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15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721" name="Google Shape;721;p80"/>
          <p:cNvSpPr/>
          <p:nvPr/>
        </p:nvSpPr>
        <p:spPr>
          <a:xfrm>
            <a:off x="2382604" y="5348375"/>
            <a:ext cx="950100" cy="3696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22" name="Google Shape;722;p80"/>
          <p:cNvSpPr/>
          <p:nvPr/>
        </p:nvSpPr>
        <p:spPr>
          <a:xfrm>
            <a:off x="805400" y="3684825"/>
            <a:ext cx="2237700" cy="274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23" name="Google Shape;723;p80"/>
          <p:cNvSpPr/>
          <p:nvPr/>
        </p:nvSpPr>
        <p:spPr>
          <a:xfrm>
            <a:off x="663100" y="4267175"/>
            <a:ext cx="2379900" cy="4743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(10/12)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c. 設定輸出結果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0" name="Google Shape;730;p81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81"/>
          <p:cNvSpPr txBox="1"/>
          <p:nvPr>
            <p:ph idx="2" type="body"/>
          </p:nvPr>
        </p:nvSpPr>
        <p:spPr>
          <a:xfrm>
            <a:off x="5058750" y="1791150"/>
            <a:ext cx="36660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560"/>
              </a:spcBef>
              <a:spcAft>
                <a:spcPts val="0"/>
              </a:spcAft>
              <a:buSzPts val="2200"/>
              <a:buAutoNum type="arabicPeriod" startAt="16"/>
            </a:pPr>
            <a:r>
              <a:rPr lang="zh-TW" sz="2200">
                <a:solidFill>
                  <a:srgbClr val="FF0000"/>
                </a:solidFill>
              </a:rPr>
              <a:t>OK</a:t>
            </a:r>
            <a:r>
              <a:rPr lang="zh-TW" sz="2200">
                <a:solidFill>
                  <a:schemeClr val="dk1"/>
                </a:solidFill>
              </a:rPr>
              <a:t> 離開進階設定</a:t>
            </a:r>
            <a:endParaRPr/>
          </a:p>
        </p:txBody>
      </p:sp>
      <p:sp>
        <p:nvSpPr>
          <p:cNvPr id="732" name="Google Shape;732;p8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3" name="Google Shape;733;p8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4" name="Google Shape;73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88" y="1770550"/>
            <a:ext cx="4200525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81"/>
          <p:cNvSpPr/>
          <p:nvPr/>
        </p:nvSpPr>
        <p:spPr>
          <a:xfrm>
            <a:off x="2403415" y="6083175"/>
            <a:ext cx="460500" cy="3696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36" name="Google Shape;736;p81"/>
          <p:cNvSpPr/>
          <p:nvPr/>
        </p:nvSpPr>
        <p:spPr>
          <a:xfrm>
            <a:off x="1842588" y="5322142"/>
            <a:ext cx="602400" cy="594600"/>
          </a:xfrm>
          <a:prstGeom prst="wedgeEllipseCallout">
            <a:avLst>
              <a:gd fmla="val 62332" name="adj1"/>
              <a:gd fmla="val 7946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16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(11/12)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d. 執行分類</a:t>
            </a:r>
            <a:endParaRPr/>
          </a:p>
        </p:txBody>
      </p:sp>
      <p:sp>
        <p:nvSpPr>
          <p:cNvPr id="743" name="Google Shape;743;p82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82"/>
          <p:cNvSpPr txBox="1"/>
          <p:nvPr>
            <p:ph idx="2" type="body"/>
          </p:nvPr>
        </p:nvSpPr>
        <p:spPr>
          <a:xfrm>
            <a:off x="4893600" y="2087975"/>
            <a:ext cx="3831300" cy="44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17"/>
            </a:pPr>
            <a:r>
              <a:rPr lang="zh-TW">
                <a:solidFill>
                  <a:srgbClr val="FF0000"/>
                </a:solidFill>
              </a:rPr>
              <a:t>Start</a:t>
            </a:r>
            <a:r>
              <a:rPr lang="zh-TW"/>
              <a:t> 開始執行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17"/>
            </a:pPr>
            <a:r>
              <a:rPr lang="zh-TW"/>
              <a:t>ClassifierPanel ⇨ </a:t>
            </a:r>
            <a:r>
              <a:rPr lang="zh-TW">
                <a:solidFill>
                  <a:srgbClr val="FF0000"/>
                </a:solidFill>
              </a:rPr>
              <a:t>Yes</a:t>
            </a:r>
            <a:br>
              <a:rPr lang="zh-TW"/>
            </a:br>
            <a:r>
              <a:rPr lang="zh-TW" sz="2000"/>
              <a:t>因為訓練資料和測試資料並非同一份檔案，資料的值域不同，所以需要額外做對映</a:t>
            </a:r>
            <a:endParaRPr sz="2000"/>
          </a:p>
        </p:txBody>
      </p:sp>
      <p:sp>
        <p:nvSpPr>
          <p:cNvPr id="745" name="Google Shape;745;p8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6" name="Google Shape;746;p8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7" name="Google Shape;747;p82"/>
          <p:cNvPicPr preferRelativeResize="0"/>
          <p:nvPr/>
        </p:nvPicPr>
        <p:blipFill rotWithShape="1">
          <a:blip r:embed="rId3">
            <a:alphaModFix/>
          </a:blip>
          <a:srcRect b="0" l="0" r="35537" t="0"/>
          <a:stretch/>
        </p:blipFill>
        <p:spPr>
          <a:xfrm>
            <a:off x="533399" y="1836300"/>
            <a:ext cx="4019400" cy="46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250" y="4312413"/>
            <a:ext cx="3638550" cy="168592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9" name="Google Shape;749;p82"/>
          <p:cNvSpPr/>
          <p:nvPr/>
        </p:nvSpPr>
        <p:spPr>
          <a:xfrm>
            <a:off x="617950" y="4683575"/>
            <a:ext cx="956700" cy="3237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50" name="Google Shape;750;p82"/>
          <p:cNvSpPr/>
          <p:nvPr/>
        </p:nvSpPr>
        <p:spPr>
          <a:xfrm>
            <a:off x="4802350" y="5479600"/>
            <a:ext cx="533700" cy="4110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51" name="Google Shape;751;p82"/>
          <p:cNvSpPr/>
          <p:nvPr/>
        </p:nvSpPr>
        <p:spPr>
          <a:xfrm>
            <a:off x="617938" y="3913792"/>
            <a:ext cx="602400" cy="594600"/>
          </a:xfrm>
          <a:prstGeom prst="wedgeEllipseCallout">
            <a:avLst>
              <a:gd fmla="val 18769" name="adj1"/>
              <a:gd fmla="val 779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17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752" name="Google Shape;752;p82"/>
          <p:cNvSpPr/>
          <p:nvPr/>
        </p:nvSpPr>
        <p:spPr>
          <a:xfrm>
            <a:off x="5262838" y="4683567"/>
            <a:ext cx="602400" cy="594600"/>
          </a:xfrm>
          <a:prstGeom prst="wedgeEllipseCallout">
            <a:avLst>
              <a:gd fmla="val -45126" name="adj1"/>
              <a:gd fmla="val 7576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18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753" name="Google Shape;753;p82"/>
          <p:cNvSpPr/>
          <p:nvPr/>
        </p:nvSpPr>
        <p:spPr>
          <a:xfrm flipH="1" rot="-1820">
            <a:off x="1666593" y="4583065"/>
            <a:ext cx="5667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STEP 2. 執行分類 (12/12)</a:t>
            </a:r>
            <a:endParaRPr/>
          </a:p>
        </p:txBody>
      </p:sp>
      <p:sp>
        <p:nvSpPr>
          <p:cNvPr id="760" name="Google Shape;760;p83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83"/>
          <p:cNvSpPr txBox="1"/>
          <p:nvPr>
            <p:ph idx="2" type="body"/>
          </p:nvPr>
        </p:nvSpPr>
        <p:spPr>
          <a:xfrm>
            <a:off x="5729625" y="1791150"/>
            <a:ext cx="31671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19"/>
            </a:pPr>
            <a:r>
              <a:rPr lang="zh-TW">
                <a:solidFill>
                  <a:srgbClr val="FF0000"/>
                </a:solidFill>
              </a:rPr>
              <a:t>Result list 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增加新的探勘結果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AutoNum type="arabicPeriod" startAt="19"/>
            </a:pPr>
            <a:r>
              <a:rPr lang="zh-TW">
                <a:solidFill>
                  <a:srgbClr val="FF0000"/>
                </a:solidFill>
              </a:rPr>
              <a:t>Classifier output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探勘結果細節</a:t>
            </a:r>
            <a:endParaRPr/>
          </a:p>
        </p:txBody>
      </p:sp>
      <p:sp>
        <p:nvSpPr>
          <p:cNvPr id="762" name="Google Shape;762;p8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3" name="Google Shape;763;p8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4" name="Google Shape;764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2266910"/>
            <a:ext cx="5024400" cy="3760276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83"/>
          <p:cNvSpPr/>
          <p:nvPr/>
        </p:nvSpPr>
        <p:spPr>
          <a:xfrm>
            <a:off x="617950" y="5059725"/>
            <a:ext cx="1437600" cy="3237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66" name="Google Shape;766;p83"/>
          <p:cNvSpPr/>
          <p:nvPr/>
        </p:nvSpPr>
        <p:spPr>
          <a:xfrm>
            <a:off x="617938" y="4316167"/>
            <a:ext cx="602400" cy="594600"/>
          </a:xfrm>
          <a:prstGeom prst="wedgeEllipseCallout">
            <a:avLst>
              <a:gd fmla="val 18769" name="adj1"/>
              <a:gd fmla="val 779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19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767" name="Google Shape;767;p83"/>
          <p:cNvSpPr/>
          <p:nvPr/>
        </p:nvSpPr>
        <p:spPr>
          <a:xfrm>
            <a:off x="2148750" y="3275250"/>
            <a:ext cx="3274800" cy="2169300"/>
          </a:xfrm>
          <a:prstGeom prst="roundRect">
            <a:avLst>
              <a:gd fmla="val 3772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68" name="Google Shape;768;p83"/>
          <p:cNvSpPr/>
          <p:nvPr/>
        </p:nvSpPr>
        <p:spPr>
          <a:xfrm>
            <a:off x="3294663" y="2584192"/>
            <a:ext cx="602400" cy="594600"/>
          </a:xfrm>
          <a:prstGeom prst="wedgeEllipseCallout">
            <a:avLst>
              <a:gd fmla="val 18769" name="adj1"/>
              <a:gd fmla="val 779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20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8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84"/>
          <p:cNvSpPr txBox="1"/>
          <p:nvPr>
            <p:ph type="title"/>
          </p:nvPr>
        </p:nvSpPr>
        <p:spPr>
          <a:xfrm>
            <a:off x="476250" y="169425"/>
            <a:ext cx="47448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</a:rPr>
              <a:t>STEP 3. 檢視探勘結果(1/4)</a:t>
            </a:r>
            <a:endParaRPr/>
          </a:p>
        </p:txBody>
      </p:sp>
      <p:sp>
        <p:nvSpPr>
          <p:cNvPr id="776" name="Google Shape;776;p8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7" name="Google Shape;777;p84"/>
          <p:cNvPicPr preferRelativeResize="0"/>
          <p:nvPr/>
        </p:nvPicPr>
        <p:blipFill rotWithShape="1">
          <a:blip r:embed="rId3">
            <a:alphaModFix/>
          </a:blip>
          <a:srcRect b="15379" l="31380" r="20200" t="22280"/>
          <a:stretch/>
        </p:blipFill>
        <p:spPr>
          <a:xfrm>
            <a:off x="900324" y="2213099"/>
            <a:ext cx="3592725" cy="34617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8" name="Google Shape;778;p84"/>
          <p:cNvSpPr/>
          <p:nvPr/>
        </p:nvSpPr>
        <p:spPr>
          <a:xfrm flipH="1">
            <a:off x="4061175" y="3423271"/>
            <a:ext cx="8985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84"/>
          <p:cNvSpPr/>
          <p:nvPr/>
        </p:nvSpPr>
        <p:spPr>
          <a:xfrm>
            <a:off x="4959675" y="0"/>
            <a:ext cx="4184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84"/>
          <p:cNvSpPr/>
          <p:nvPr/>
        </p:nvSpPr>
        <p:spPr>
          <a:xfrm>
            <a:off x="5190075" y="276075"/>
            <a:ext cx="1308000" cy="47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Absences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缺席次數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1" name="Google Shape;781;p84"/>
          <p:cNvSpPr/>
          <p:nvPr/>
        </p:nvSpPr>
        <p:spPr>
          <a:xfrm>
            <a:off x="5569825" y="1062831"/>
            <a:ext cx="1308000" cy="47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Address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住家區域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2" name="Google Shape;782;p84"/>
          <p:cNvSpPr/>
          <p:nvPr/>
        </p:nvSpPr>
        <p:spPr>
          <a:xfrm>
            <a:off x="5986100" y="1849588"/>
            <a:ext cx="1308000" cy="47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StudyTime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讀書時間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3" name="Google Shape;783;p84"/>
          <p:cNvSpPr/>
          <p:nvPr/>
        </p:nvSpPr>
        <p:spPr>
          <a:xfrm>
            <a:off x="6640225" y="3423144"/>
            <a:ext cx="1308000" cy="47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Guardian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監護人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4" name="Google Shape;784;p84"/>
          <p:cNvSpPr/>
          <p:nvPr/>
        </p:nvSpPr>
        <p:spPr>
          <a:xfrm>
            <a:off x="6933075" y="4209917"/>
            <a:ext cx="1308000" cy="47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Freetime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自由時間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5" name="Google Shape;785;p84"/>
          <p:cNvSpPr/>
          <p:nvPr/>
        </p:nvSpPr>
        <p:spPr>
          <a:xfrm>
            <a:off x="6183250" y="5034542"/>
            <a:ext cx="1308000" cy="47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GoOut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外出程度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6" name="Google Shape;786;p84"/>
          <p:cNvSpPr/>
          <p:nvPr/>
        </p:nvSpPr>
        <p:spPr>
          <a:xfrm>
            <a:off x="7945625" y="5034532"/>
            <a:ext cx="792900" cy="472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MS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87" name="Google Shape;787;p84"/>
          <p:cNvSpPr/>
          <p:nvPr/>
        </p:nvSpPr>
        <p:spPr>
          <a:xfrm>
            <a:off x="5849925" y="5812833"/>
            <a:ext cx="736500" cy="472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GP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88" name="Google Shape;788;p84"/>
          <p:cNvSpPr/>
          <p:nvPr/>
        </p:nvSpPr>
        <p:spPr>
          <a:xfrm>
            <a:off x="7152725" y="5830304"/>
            <a:ext cx="792900" cy="472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MS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789" name="Google Shape;789;p84"/>
          <p:cNvCxnSpPr>
            <a:stCxn id="780" idx="2"/>
            <a:endCxn id="781" idx="0"/>
          </p:cNvCxnSpPr>
          <p:nvPr/>
        </p:nvCxnSpPr>
        <p:spPr>
          <a:xfrm>
            <a:off x="5844075" y="748275"/>
            <a:ext cx="379800" cy="31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0" name="Google Shape;790;p84"/>
          <p:cNvCxnSpPr>
            <a:stCxn id="781" idx="2"/>
            <a:endCxn id="782" idx="0"/>
          </p:cNvCxnSpPr>
          <p:nvPr/>
        </p:nvCxnSpPr>
        <p:spPr>
          <a:xfrm>
            <a:off x="6223825" y="1535031"/>
            <a:ext cx="416400" cy="31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1" name="Google Shape;791;p84"/>
          <p:cNvCxnSpPr>
            <a:stCxn id="782" idx="2"/>
            <a:endCxn id="792" idx="0"/>
          </p:cNvCxnSpPr>
          <p:nvPr/>
        </p:nvCxnSpPr>
        <p:spPr>
          <a:xfrm>
            <a:off x="6640100" y="2321788"/>
            <a:ext cx="317700" cy="31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3" name="Google Shape;793;p84"/>
          <p:cNvCxnSpPr>
            <a:stCxn id="783" idx="2"/>
            <a:endCxn id="784" idx="0"/>
          </p:cNvCxnSpPr>
          <p:nvPr/>
        </p:nvCxnSpPr>
        <p:spPr>
          <a:xfrm>
            <a:off x="7294225" y="3895344"/>
            <a:ext cx="292800" cy="31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4" name="Google Shape;794;p84"/>
          <p:cNvCxnSpPr>
            <a:stCxn id="784" idx="2"/>
            <a:endCxn id="786" idx="0"/>
          </p:cNvCxnSpPr>
          <p:nvPr/>
        </p:nvCxnSpPr>
        <p:spPr>
          <a:xfrm>
            <a:off x="7587075" y="4682117"/>
            <a:ext cx="755100" cy="352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5" name="Google Shape;795;p84"/>
          <p:cNvCxnSpPr>
            <a:stCxn id="784" idx="2"/>
            <a:endCxn id="785" idx="0"/>
          </p:cNvCxnSpPr>
          <p:nvPr/>
        </p:nvCxnSpPr>
        <p:spPr>
          <a:xfrm flipH="1">
            <a:off x="6837375" y="4682117"/>
            <a:ext cx="749700" cy="352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6" name="Google Shape;796;p84"/>
          <p:cNvCxnSpPr>
            <a:stCxn id="785" idx="2"/>
            <a:endCxn id="787" idx="0"/>
          </p:cNvCxnSpPr>
          <p:nvPr/>
        </p:nvCxnSpPr>
        <p:spPr>
          <a:xfrm flipH="1">
            <a:off x="6218050" y="5506742"/>
            <a:ext cx="619200" cy="30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7" name="Google Shape;797;p84"/>
          <p:cNvCxnSpPr>
            <a:stCxn id="785" idx="2"/>
            <a:endCxn id="788" idx="0"/>
          </p:cNvCxnSpPr>
          <p:nvPr/>
        </p:nvCxnSpPr>
        <p:spPr>
          <a:xfrm>
            <a:off x="6837250" y="5506742"/>
            <a:ext cx="711900" cy="323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8" name="Google Shape;798;p84"/>
          <p:cNvSpPr txBox="1"/>
          <p:nvPr>
            <p:ph type="title"/>
          </p:nvPr>
        </p:nvSpPr>
        <p:spPr>
          <a:xfrm rot="-599">
            <a:off x="6097304" y="653032"/>
            <a:ext cx="17208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1800"/>
              <a:t>&lt;=12</a:t>
            </a:r>
            <a:endParaRPr b="0" sz="1800"/>
          </a:p>
        </p:txBody>
      </p:sp>
      <p:sp>
        <p:nvSpPr>
          <p:cNvPr id="799" name="Google Shape;799;p84"/>
          <p:cNvSpPr txBox="1"/>
          <p:nvPr>
            <p:ph type="title"/>
          </p:nvPr>
        </p:nvSpPr>
        <p:spPr>
          <a:xfrm rot="-599">
            <a:off x="6726679" y="1425657"/>
            <a:ext cx="17208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1800"/>
              <a:t>=rural 鄉村</a:t>
            </a:r>
            <a:endParaRPr b="0" sz="1800"/>
          </a:p>
        </p:txBody>
      </p:sp>
      <p:sp>
        <p:nvSpPr>
          <p:cNvPr id="800" name="Google Shape;800;p84"/>
          <p:cNvSpPr txBox="1"/>
          <p:nvPr>
            <p:ph type="title"/>
          </p:nvPr>
        </p:nvSpPr>
        <p:spPr>
          <a:xfrm rot="-599">
            <a:off x="7005454" y="2213257"/>
            <a:ext cx="17208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1800"/>
              <a:t>&lt;= 2</a:t>
            </a:r>
            <a:endParaRPr b="0" sz="1800"/>
          </a:p>
        </p:txBody>
      </p:sp>
      <p:sp>
        <p:nvSpPr>
          <p:cNvPr id="792" name="Google Shape;792;p84"/>
          <p:cNvSpPr/>
          <p:nvPr/>
        </p:nvSpPr>
        <p:spPr>
          <a:xfrm>
            <a:off x="6303700" y="2636382"/>
            <a:ext cx="1308000" cy="47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schoolsup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學校補助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01" name="Google Shape;801;p84"/>
          <p:cNvCxnSpPr>
            <a:stCxn id="792" idx="2"/>
            <a:endCxn id="783" idx="0"/>
          </p:cNvCxnSpPr>
          <p:nvPr/>
        </p:nvCxnSpPr>
        <p:spPr>
          <a:xfrm>
            <a:off x="6957700" y="3108582"/>
            <a:ext cx="336600" cy="31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2" name="Google Shape;802;p84"/>
          <p:cNvSpPr txBox="1"/>
          <p:nvPr>
            <p:ph type="title"/>
          </p:nvPr>
        </p:nvSpPr>
        <p:spPr>
          <a:xfrm rot="-599">
            <a:off x="7344154" y="3000857"/>
            <a:ext cx="17208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1800"/>
              <a:t>= no</a:t>
            </a:r>
            <a:endParaRPr b="0" sz="1800"/>
          </a:p>
        </p:txBody>
      </p:sp>
      <p:sp>
        <p:nvSpPr>
          <p:cNvPr id="803" name="Google Shape;803;p84"/>
          <p:cNvSpPr txBox="1"/>
          <p:nvPr>
            <p:ph type="title"/>
          </p:nvPr>
        </p:nvSpPr>
        <p:spPr>
          <a:xfrm rot="-599">
            <a:off x="7587029" y="3818945"/>
            <a:ext cx="17208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1800"/>
              <a:t>= father 父親</a:t>
            </a:r>
            <a:endParaRPr b="0" sz="1800"/>
          </a:p>
        </p:txBody>
      </p:sp>
      <p:sp>
        <p:nvSpPr>
          <p:cNvPr id="804" name="Google Shape;804;p84"/>
          <p:cNvSpPr txBox="1"/>
          <p:nvPr>
            <p:ph type="title"/>
          </p:nvPr>
        </p:nvSpPr>
        <p:spPr>
          <a:xfrm>
            <a:off x="8286827" y="4576191"/>
            <a:ext cx="7929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1800"/>
              <a:t>&lt;=4</a:t>
            </a:r>
            <a:endParaRPr b="0" sz="1800"/>
          </a:p>
        </p:txBody>
      </p:sp>
      <p:sp>
        <p:nvSpPr>
          <p:cNvPr id="805" name="Google Shape;805;p84"/>
          <p:cNvSpPr txBox="1"/>
          <p:nvPr>
            <p:ph type="title"/>
          </p:nvPr>
        </p:nvSpPr>
        <p:spPr>
          <a:xfrm>
            <a:off x="6145890" y="4601479"/>
            <a:ext cx="7929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1800"/>
              <a:t>&gt;4</a:t>
            </a:r>
            <a:endParaRPr b="0" sz="1800"/>
          </a:p>
        </p:txBody>
      </p:sp>
      <p:sp>
        <p:nvSpPr>
          <p:cNvPr id="806" name="Google Shape;806;p84"/>
          <p:cNvSpPr txBox="1"/>
          <p:nvPr>
            <p:ph type="title"/>
          </p:nvPr>
        </p:nvSpPr>
        <p:spPr>
          <a:xfrm>
            <a:off x="5578827" y="5407154"/>
            <a:ext cx="7929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1800"/>
              <a:t>&lt;=3</a:t>
            </a:r>
            <a:endParaRPr b="0" sz="1800"/>
          </a:p>
        </p:txBody>
      </p:sp>
      <p:sp>
        <p:nvSpPr>
          <p:cNvPr id="807" name="Google Shape;807;p84"/>
          <p:cNvSpPr txBox="1"/>
          <p:nvPr>
            <p:ph type="title"/>
          </p:nvPr>
        </p:nvSpPr>
        <p:spPr>
          <a:xfrm>
            <a:off x="7469402" y="5407154"/>
            <a:ext cx="792900" cy="5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1800"/>
              <a:t>&gt;3</a:t>
            </a:r>
            <a:endParaRPr b="0" sz="1800"/>
          </a:p>
        </p:txBody>
      </p:sp>
      <p:cxnSp>
        <p:nvCxnSpPr>
          <p:cNvPr id="808" name="Google Shape;808;p84"/>
          <p:cNvCxnSpPr>
            <a:stCxn id="780" idx="2"/>
            <a:endCxn id="809" idx="0"/>
          </p:cNvCxnSpPr>
          <p:nvPr/>
        </p:nvCxnSpPr>
        <p:spPr>
          <a:xfrm flipH="1">
            <a:off x="5214675" y="748275"/>
            <a:ext cx="629400" cy="264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0" name="Google Shape;810;p84"/>
          <p:cNvCxnSpPr>
            <a:stCxn id="781" idx="2"/>
          </p:cNvCxnSpPr>
          <p:nvPr/>
        </p:nvCxnSpPr>
        <p:spPr>
          <a:xfrm flipH="1">
            <a:off x="5638525" y="1535031"/>
            <a:ext cx="585300" cy="27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1" name="Google Shape;811;p84"/>
          <p:cNvCxnSpPr>
            <a:stCxn id="782" idx="2"/>
          </p:cNvCxnSpPr>
          <p:nvPr/>
        </p:nvCxnSpPr>
        <p:spPr>
          <a:xfrm flipH="1">
            <a:off x="6060500" y="2321788"/>
            <a:ext cx="579600" cy="27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2" name="Google Shape;812;p84"/>
          <p:cNvCxnSpPr/>
          <p:nvPr/>
        </p:nvCxnSpPr>
        <p:spPr>
          <a:xfrm flipH="1">
            <a:off x="6328250" y="3111300"/>
            <a:ext cx="579600" cy="228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3" name="Google Shape;813;p84"/>
          <p:cNvCxnSpPr/>
          <p:nvPr/>
        </p:nvCxnSpPr>
        <p:spPr>
          <a:xfrm flipH="1">
            <a:off x="6726675" y="3898075"/>
            <a:ext cx="579600" cy="228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4" name="Google Shape;814;p84"/>
          <p:cNvSpPr/>
          <p:nvPr/>
        </p:nvSpPr>
        <p:spPr>
          <a:xfrm>
            <a:off x="6218050" y="4061223"/>
            <a:ext cx="509700" cy="352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9E9E9E"/>
                </a:solidFill>
              </a:rPr>
              <a:t>...</a:t>
            </a:r>
            <a:endParaRPr sz="1800"/>
          </a:p>
        </p:txBody>
      </p:sp>
      <p:sp>
        <p:nvSpPr>
          <p:cNvPr id="815" name="Google Shape;815;p84"/>
          <p:cNvSpPr/>
          <p:nvPr/>
        </p:nvSpPr>
        <p:spPr>
          <a:xfrm>
            <a:off x="5816150" y="3285386"/>
            <a:ext cx="509700" cy="352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9E9E9E"/>
                </a:solidFill>
              </a:rPr>
              <a:t>...</a:t>
            </a:r>
            <a:endParaRPr sz="1800"/>
          </a:p>
        </p:txBody>
      </p:sp>
      <p:sp>
        <p:nvSpPr>
          <p:cNvPr id="816" name="Google Shape;816;p84"/>
          <p:cNvSpPr/>
          <p:nvPr/>
        </p:nvSpPr>
        <p:spPr>
          <a:xfrm>
            <a:off x="5550800" y="2541861"/>
            <a:ext cx="509700" cy="352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9E9E9E"/>
                </a:solidFill>
              </a:rPr>
              <a:t>...</a:t>
            </a:r>
            <a:endParaRPr sz="1800">
              <a:solidFill>
                <a:srgbClr val="9E9E9E"/>
              </a:solidFill>
            </a:endParaRPr>
          </a:p>
        </p:txBody>
      </p:sp>
      <p:sp>
        <p:nvSpPr>
          <p:cNvPr id="817" name="Google Shape;817;p84"/>
          <p:cNvSpPr/>
          <p:nvPr/>
        </p:nvSpPr>
        <p:spPr>
          <a:xfrm>
            <a:off x="5115750" y="1754586"/>
            <a:ext cx="509700" cy="352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9E9E9E"/>
                </a:solidFill>
              </a:rPr>
              <a:t>...</a:t>
            </a:r>
            <a:endParaRPr sz="1800"/>
          </a:p>
        </p:txBody>
      </p:sp>
      <p:sp>
        <p:nvSpPr>
          <p:cNvPr id="809" name="Google Shape;809;p84"/>
          <p:cNvSpPr/>
          <p:nvPr/>
        </p:nvSpPr>
        <p:spPr>
          <a:xfrm>
            <a:off x="4959675" y="1013236"/>
            <a:ext cx="509700" cy="352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9E9E9E"/>
                </a:solidFill>
              </a:rPr>
              <a:t>...</a:t>
            </a:r>
            <a:endParaRPr sz="1800"/>
          </a:p>
        </p:txBody>
      </p:sp>
      <p:sp>
        <p:nvSpPr>
          <p:cNvPr id="818" name="Google Shape;818;p8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19" name="Google Shape;819;p84"/>
          <p:cNvSpPr/>
          <p:nvPr/>
        </p:nvSpPr>
        <p:spPr>
          <a:xfrm>
            <a:off x="940125" y="2438925"/>
            <a:ext cx="1308000" cy="50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20" name="Google Shape;820;p84"/>
          <p:cNvSpPr/>
          <p:nvPr/>
        </p:nvSpPr>
        <p:spPr>
          <a:xfrm>
            <a:off x="2545550" y="1754575"/>
            <a:ext cx="1875300" cy="1110300"/>
          </a:xfrm>
          <a:prstGeom prst="wedgeRoundRectCallout">
            <a:avLst>
              <a:gd fmla="val -60832" name="adj1"/>
              <a:gd fmla="val 2393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找到決策樹的部分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21" name="Google Shape;821;p84"/>
          <p:cNvSpPr/>
          <p:nvPr/>
        </p:nvSpPr>
        <p:spPr>
          <a:xfrm>
            <a:off x="940125" y="3013325"/>
            <a:ext cx="3480600" cy="2586000"/>
          </a:xfrm>
          <a:prstGeom prst="roundRect">
            <a:avLst>
              <a:gd fmla="val 770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8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28" name="Google Shape;828;p8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8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STEP 3. 檢視探勘結果 (2/4)</a:t>
            </a:r>
            <a:endParaRPr/>
          </a:p>
        </p:txBody>
      </p:sp>
      <p:sp>
        <p:nvSpPr>
          <p:cNvPr id="830" name="Google Shape;830;p85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85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在</a:t>
            </a:r>
            <a:r>
              <a:rPr lang="zh-TW">
                <a:solidFill>
                  <a:srgbClr val="FF0000"/>
                </a:solidFill>
              </a:rPr>
              <a:t>Result list</a:t>
            </a:r>
            <a:r>
              <a:rPr lang="zh-TW"/>
              <a:t>要檢視的探勘結果上 </a:t>
            </a:r>
            <a:r>
              <a:rPr lang="zh-TW">
                <a:solidFill>
                  <a:srgbClr val="FF0000"/>
                </a:solidFill>
              </a:rPr>
              <a:t>按右鍵</a:t>
            </a:r>
            <a:br>
              <a:rPr lang="zh-TW"/>
            </a:br>
            <a:r>
              <a:rPr lang="zh-TW"/>
              <a:t>選擇 </a:t>
            </a:r>
            <a:r>
              <a:rPr lang="zh-TW">
                <a:solidFill>
                  <a:srgbClr val="FF0000"/>
                </a:solidFill>
              </a:rPr>
              <a:t>Visualize tree</a:t>
            </a:r>
            <a:br>
              <a:rPr lang="zh-TW">
                <a:solidFill>
                  <a:srgbClr val="FF0000"/>
                </a:solidFill>
              </a:rPr>
            </a:br>
            <a:r>
              <a:rPr lang="zh-TW"/>
              <a:t>檢視決策樹</a:t>
            </a:r>
            <a:endParaRPr/>
          </a:p>
        </p:txBody>
      </p:sp>
      <p:pic>
        <p:nvPicPr>
          <p:cNvPr id="832" name="Google Shape;832;p85"/>
          <p:cNvPicPr preferRelativeResize="0"/>
          <p:nvPr/>
        </p:nvPicPr>
        <p:blipFill rotWithShape="1">
          <a:blip r:embed="rId3">
            <a:alphaModFix/>
          </a:blip>
          <a:srcRect b="11197" l="0" r="13479" t="0"/>
          <a:stretch/>
        </p:blipFill>
        <p:spPr>
          <a:xfrm>
            <a:off x="533400" y="1828675"/>
            <a:ext cx="3651300" cy="339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5813" y="3759750"/>
            <a:ext cx="2466975" cy="2743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4" name="Google Shape;834;p85"/>
          <p:cNvSpPr/>
          <p:nvPr/>
        </p:nvSpPr>
        <p:spPr>
          <a:xfrm>
            <a:off x="663525" y="4603575"/>
            <a:ext cx="1335600" cy="352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grpSp>
        <p:nvGrpSpPr>
          <p:cNvPr id="835" name="Google Shape;835;p85"/>
          <p:cNvGrpSpPr/>
          <p:nvPr/>
        </p:nvGrpSpPr>
        <p:grpSpPr>
          <a:xfrm>
            <a:off x="476250" y="5203625"/>
            <a:ext cx="1146900" cy="1132200"/>
            <a:chOff x="6409125" y="2248100"/>
            <a:chExt cx="1146900" cy="1132200"/>
          </a:xfrm>
        </p:grpSpPr>
        <p:sp>
          <p:nvSpPr>
            <p:cNvPr id="836" name="Google Shape;836;p85"/>
            <p:cNvSpPr/>
            <p:nvPr/>
          </p:nvSpPr>
          <p:spPr>
            <a:xfrm>
              <a:off x="6409125" y="2248100"/>
              <a:ext cx="1146900" cy="1132200"/>
            </a:xfrm>
            <a:prstGeom prst="wedgeEllipseCallout">
              <a:avLst>
                <a:gd fmla="val 20640" name="adj1"/>
                <a:gd fmla="val -62796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837" name="Google Shape;837;p8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00825" y="2432450"/>
              <a:ext cx="763500" cy="763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8" name="Google Shape;838;p85"/>
          <p:cNvSpPr/>
          <p:nvPr/>
        </p:nvSpPr>
        <p:spPr>
          <a:xfrm>
            <a:off x="2085825" y="5455400"/>
            <a:ext cx="1026000" cy="352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39" name="Google Shape;839;p85"/>
          <p:cNvSpPr/>
          <p:nvPr/>
        </p:nvSpPr>
        <p:spPr>
          <a:xfrm>
            <a:off x="3607388" y="5334205"/>
            <a:ext cx="602400" cy="594600"/>
          </a:xfrm>
          <a:prstGeom prst="wedgeEllipseCallout">
            <a:avLst>
              <a:gd fmla="val -104862" name="adj1"/>
              <a:gd fmla="val -69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1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840" name="Google Shape;840;p85"/>
          <p:cNvSpPr/>
          <p:nvPr/>
        </p:nvSpPr>
        <p:spPr>
          <a:xfrm flipH="1" rot="2151129">
            <a:off x="1679287" y="4802800"/>
            <a:ext cx="533724" cy="52465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本週課程會用到的套件</a:t>
            </a:r>
            <a:endParaRPr/>
          </a:p>
        </p:txBody>
      </p:sp>
      <p:sp>
        <p:nvSpPr>
          <p:cNvPr id="396" name="Google Shape;396;p59"/>
          <p:cNvSpPr txBox="1"/>
          <p:nvPr>
            <p:ph idx="1" type="body"/>
          </p:nvPr>
        </p:nvSpPr>
        <p:spPr>
          <a:xfrm>
            <a:off x="450950" y="1791150"/>
            <a:ext cx="43368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b="1" lang="zh-TW">
                <a:solidFill>
                  <a:schemeClr val="dk1"/>
                </a:solidFill>
              </a:rPr>
              <a:t>WekaODF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讀取ODS檔案</a:t>
            </a:r>
            <a:r>
              <a:rPr lang="zh-TW" sz="2000">
                <a:solidFill>
                  <a:schemeClr val="dk1"/>
                </a:solidFill>
              </a:rPr>
              <a:t> </a:t>
            </a:r>
            <a:r>
              <a:rPr lang="zh-TW" sz="2000">
                <a:solidFill>
                  <a:schemeClr val="dk1"/>
                </a:solidFill>
              </a:rPr>
              <a:t>(</a:t>
            </a:r>
            <a:r>
              <a:rPr lang="zh-TW" sz="2000">
                <a:solidFill>
                  <a:schemeClr val="dk1"/>
                </a:solidFill>
              </a:rPr>
              <a:t>自製套件)</a:t>
            </a:r>
            <a:endParaRPr sz="2200"/>
          </a:p>
        </p:txBody>
      </p:sp>
      <p:sp>
        <p:nvSpPr>
          <p:cNvPr id="397" name="Google Shape;397;p5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98" name="Google Shape;39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374" y="2221938"/>
            <a:ext cx="3723374" cy="385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8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STEP 3. 檢視探勘結果 (3/4)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847" name="Google Shape;847;p86"/>
          <p:cNvSpPr txBox="1"/>
          <p:nvPr>
            <p:ph idx="1" type="body"/>
          </p:nvPr>
        </p:nvSpPr>
        <p:spPr>
          <a:xfrm>
            <a:off x="533400" y="2024950"/>
            <a:ext cx="4019400" cy="43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zh-TW"/>
              <a:t>在TreeView按右鍵</a:t>
            </a:r>
            <a:br>
              <a:rPr lang="zh-TW"/>
            </a:br>
            <a:r>
              <a:rPr lang="zh-TW"/>
              <a:t>選擇</a:t>
            </a:r>
            <a:r>
              <a:rPr lang="zh-TW">
                <a:solidFill>
                  <a:srgbClr val="FF0000"/>
                </a:solidFill>
              </a:rPr>
              <a:t>AutoScale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48" name="Google Shape;848;p86"/>
          <p:cNvSpPr txBox="1"/>
          <p:nvPr>
            <p:ph idx="2" type="body"/>
          </p:nvPr>
        </p:nvSpPr>
        <p:spPr>
          <a:xfrm>
            <a:off x="4758150" y="2024950"/>
            <a:ext cx="4019400" cy="43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zh-TW">
                <a:solidFill>
                  <a:srgbClr val="FF0000"/>
                </a:solidFill>
              </a:rPr>
              <a:t>Center on Top Node</a:t>
            </a:r>
            <a:br>
              <a:rPr lang="zh-TW"/>
            </a:br>
            <a:r>
              <a:rPr lang="zh-TW"/>
              <a:t>檢視頂層節點</a:t>
            </a:r>
            <a:endParaRPr/>
          </a:p>
        </p:txBody>
      </p:sp>
      <p:sp>
        <p:nvSpPr>
          <p:cNvPr id="849" name="Google Shape;849;p8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50" name="Google Shape;85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25" y="3344225"/>
            <a:ext cx="3757918" cy="300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157" y="3344225"/>
            <a:ext cx="3757918" cy="30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86"/>
          <p:cNvSpPr/>
          <p:nvPr/>
        </p:nvSpPr>
        <p:spPr>
          <a:xfrm>
            <a:off x="6295950" y="4520700"/>
            <a:ext cx="1378200" cy="352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53" name="Google Shape;853;p86"/>
          <p:cNvSpPr/>
          <p:nvPr/>
        </p:nvSpPr>
        <p:spPr>
          <a:xfrm>
            <a:off x="5379650" y="4399505"/>
            <a:ext cx="602400" cy="594600"/>
          </a:xfrm>
          <a:prstGeom prst="wedgeEllipseCallout">
            <a:avLst>
              <a:gd fmla="val 84446" name="adj1"/>
              <a:gd fmla="val -963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3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854" name="Google Shape;854;p86"/>
          <p:cNvSpPr/>
          <p:nvPr/>
        </p:nvSpPr>
        <p:spPr>
          <a:xfrm>
            <a:off x="2580475" y="5718675"/>
            <a:ext cx="1378200" cy="352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55" name="Google Shape;855;p86"/>
          <p:cNvSpPr/>
          <p:nvPr/>
        </p:nvSpPr>
        <p:spPr>
          <a:xfrm>
            <a:off x="1724950" y="5718680"/>
            <a:ext cx="602400" cy="594600"/>
          </a:xfrm>
          <a:prstGeom prst="wedgeEllipseCallout">
            <a:avLst>
              <a:gd fmla="val 84446" name="adj1"/>
              <a:gd fmla="val -963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STEP 3. 檢視探勘結果 (4/4)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862" name="Google Shape;862;p87"/>
          <p:cNvSpPr txBox="1"/>
          <p:nvPr>
            <p:ph idx="1" type="body"/>
          </p:nvPr>
        </p:nvSpPr>
        <p:spPr>
          <a:xfrm>
            <a:off x="533400" y="4855850"/>
            <a:ext cx="32127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從頂層節點檢視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000"/>
              <a:t>用滑鼠左鍵拖曳移動畫面</a:t>
            </a:r>
            <a:endParaRPr sz="2000"/>
          </a:p>
        </p:txBody>
      </p:sp>
      <p:sp>
        <p:nvSpPr>
          <p:cNvPr id="863" name="Google Shape;863;p87"/>
          <p:cNvSpPr txBox="1"/>
          <p:nvPr>
            <p:ph idx="2" type="body"/>
          </p:nvPr>
        </p:nvSpPr>
        <p:spPr>
          <a:xfrm>
            <a:off x="4705350" y="2656400"/>
            <a:ext cx="3370800" cy="38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Fit to Screen</a:t>
            </a:r>
            <a:br>
              <a:rPr lang="zh-TW"/>
            </a:br>
            <a:r>
              <a:rPr lang="zh-TW"/>
              <a:t>縮放到螢幕大小</a:t>
            </a:r>
            <a:endParaRPr/>
          </a:p>
        </p:txBody>
      </p:sp>
      <p:sp>
        <p:nvSpPr>
          <p:cNvPr id="864" name="Google Shape;864;p8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65" name="Google Shape;865;p8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6" name="Google Shape;86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525" y="3770947"/>
            <a:ext cx="5068027" cy="273199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7" name="Google Shape;867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1791150"/>
            <a:ext cx="3830875" cy="30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74" name="Google Shape;874;p88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88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預測性分析：決策樹</a:t>
            </a:r>
            <a:endParaRPr/>
          </a:p>
        </p:txBody>
      </p:sp>
      <p:sp>
        <p:nvSpPr>
          <p:cNvPr id="876" name="Google Shape;876;p88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上機啦！</a:t>
            </a:r>
            <a:endParaRPr/>
          </a:p>
        </p:txBody>
      </p:sp>
      <p:pic>
        <p:nvPicPr>
          <p:cNvPr id="877" name="Google Shape;877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0" y="2258848"/>
            <a:ext cx="5024400" cy="3760276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8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84" name="Google Shape;884;p89"/>
          <p:cNvSpPr txBox="1"/>
          <p:nvPr>
            <p:ph idx="1" type="body"/>
          </p:nvPr>
        </p:nvSpPr>
        <p:spPr>
          <a:xfrm>
            <a:off x="3707325" y="1783075"/>
            <a:ext cx="4960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為什麼有三個檔案？train、test、unknown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決策樹的規則(預測模型)是怎麽建立的？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這個預測模型準確嗎？</a:t>
            </a:r>
            <a:endParaRPr/>
          </a:p>
        </p:txBody>
      </p:sp>
      <p:sp>
        <p:nvSpPr>
          <p:cNvPr id="885" name="Google Shape;885;p89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想想看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9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預測性分析中會</a:t>
            </a:r>
            <a:r>
              <a:rPr lang="zh-TW">
                <a:solidFill>
                  <a:schemeClr val="dk1"/>
                </a:solidFill>
              </a:rPr>
              <a:t>使用</a:t>
            </a:r>
            <a:r>
              <a:rPr lang="zh-TW">
                <a:solidFill>
                  <a:schemeClr val="dk1"/>
                </a:solidFill>
              </a:rPr>
              <a:t>不同的資料集</a:t>
            </a:r>
            <a:endParaRPr/>
          </a:p>
        </p:txBody>
      </p:sp>
      <p:sp>
        <p:nvSpPr>
          <p:cNvPr id="892" name="Google Shape;892;p9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93" name="Google Shape;893;p90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894" name="Google Shape;894;p90"/>
          <p:cNvSpPr txBox="1"/>
          <p:nvPr>
            <p:ph idx="5" type="body"/>
          </p:nvPr>
        </p:nvSpPr>
        <p:spPr>
          <a:xfrm>
            <a:off x="533400" y="1791150"/>
            <a:ext cx="26631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/>
              <a:t>    訓練資料</a:t>
            </a:r>
            <a:endParaRPr b="1"/>
          </a:p>
        </p:txBody>
      </p:sp>
      <p:sp>
        <p:nvSpPr>
          <p:cNvPr id="895" name="Google Shape;895;p90"/>
          <p:cNvSpPr txBox="1"/>
          <p:nvPr>
            <p:ph idx="1" type="body"/>
          </p:nvPr>
        </p:nvSpPr>
        <p:spPr>
          <a:xfrm>
            <a:off x="3297629" y="1791150"/>
            <a:ext cx="26631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/>
              <a:t>    測試資料</a:t>
            </a:r>
            <a:endParaRPr b="1"/>
          </a:p>
        </p:txBody>
      </p:sp>
      <p:sp>
        <p:nvSpPr>
          <p:cNvPr id="896" name="Google Shape;896;p90"/>
          <p:cNvSpPr txBox="1"/>
          <p:nvPr>
            <p:ph idx="1" type="body"/>
          </p:nvPr>
        </p:nvSpPr>
        <p:spPr>
          <a:xfrm>
            <a:off x="6061866" y="1791150"/>
            <a:ext cx="26631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/>
              <a:t>    未知資料</a:t>
            </a:r>
            <a:endParaRPr b="1"/>
          </a:p>
        </p:txBody>
      </p:sp>
      <p:sp>
        <p:nvSpPr>
          <p:cNvPr id="897" name="Google Shape;897;p90"/>
          <p:cNvSpPr/>
          <p:nvPr/>
        </p:nvSpPr>
        <p:spPr>
          <a:xfrm>
            <a:off x="3399513" y="2397275"/>
            <a:ext cx="25605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rgbClr val="0000FF"/>
                </a:solidFill>
              </a:rPr>
              <a:t>stu-sch-</a:t>
            </a:r>
            <a:br>
              <a:rPr lang="zh-TW" sz="2400" u="sng">
                <a:solidFill>
                  <a:srgbClr val="0000FF"/>
                </a:solidFill>
              </a:rPr>
            </a:br>
            <a:r>
              <a:rPr lang="zh-TW" sz="2400" u="sng">
                <a:solidFill>
                  <a:srgbClr val="FF0000"/>
                </a:solidFill>
              </a:rPr>
              <a:t>2 - test</a:t>
            </a:r>
            <a:r>
              <a:rPr lang="zh-TW" sz="2400" u="sng">
                <a:solidFill>
                  <a:srgbClr val="0000FF"/>
                </a:solidFill>
              </a:rPr>
              <a:t>.ods</a:t>
            </a:r>
            <a:endParaRPr sz="2400" u="sng">
              <a:solidFill>
                <a:srgbClr val="0000FF"/>
              </a:solidFill>
            </a:endParaRPr>
          </a:p>
        </p:txBody>
      </p:sp>
      <p:sp>
        <p:nvSpPr>
          <p:cNvPr id="898" name="Google Shape;898;p90"/>
          <p:cNvSpPr/>
          <p:nvPr/>
        </p:nvSpPr>
        <p:spPr>
          <a:xfrm>
            <a:off x="635988" y="2397275"/>
            <a:ext cx="25605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rgbClr val="0000FF"/>
                </a:solidFill>
              </a:rPr>
              <a:t>stu-sch-</a:t>
            </a:r>
            <a:br>
              <a:rPr lang="zh-TW" sz="2400" u="sng">
                <a:solidFill>
                  <a:srgbClr val="0000FF"/>
                </a:solidFill>
              </a:rPr>
            </a:br>
            <a:r>
              <a:rPr lang="zh-TW" sz="2400" u="sng">
                <a:solidFill>
                  <a:srgbClr val="FF0000"/>
                </a:solidFill>
              </a:rPr>
              <a:t>1 - train</a:t>
            </a:r>
            <a:r>
              <a:rPr lang="zh-TW" sz="2400" u="sng">
                <a:solidFill>
                  <a:srgbClr val="0000FF"/>
                </a:solidFill>
              </a:rPr>
              <a:t>.ods</a:t>
            </a:r>
            <a:endParaRPr sz="2400" u="sng">
              <a:solidFill>
                <a:srgbClr val="0000FF"/>
              </a:solidFill>
            </a:endParaRPr>
          </a:p>
        </p:txBody>
      </p:sp>
      <p:sp>
        <p:nvSpPr>
          <p:cNvPr id="899" name="Google Shape;899;p90"/>
          <p:cNvSpPr/>
          <p:nvPr/>
        </p:nvSpPr>
        <p:spPr>
          <a:xfrm>
            <a:off x="6163000" y="2397275"/>
            <a:ext cx="25605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rgbClr val="0000FF"/>
                </a:solidFill>
              </a:rPr>
              <a:t>stu-sch-</a:t>
            </a:r>
            <a:br>
              <a:rPr lang="zh-TW" sz="2400" u="sng">
                <a:solidFill>
                  <a:srgbClr val="0000FF"/>
                </a:solidFill>
              </a:rPr>
            </a:br>
            <a:r>
              <a:rPr lang="zh-TW" sz="2400" u="sng">
                <a:solidFill>
                  <a:srgbClr val="FF0000"/>
                </a:solidFill>
              </a:rPr>
              <a:t>3 - unknown</a:t>
            </a:r>
            <a:r>
              <a:rPr lang="zh-TW" sz="2400" u="sng">
                <a:solidFill>
                  <a:srgbClr val="0000FF"/>
                </a:solidFill>
              </a:rPr>
              <a:t>.ods</a:t>
            </a:r>
            <a:endParaRPr sz="2400" u="sng">
              <a:solidFill>
                <a:srgbClr val="0000FF"/>
              </a:solidFill>
            </a:endParaRPr>
          </a:p>
        </p:txBody>
      </p:sp>
      <p:sp>
        <p:nvSpPr>
          <p:cNvPr id="900" name="Google Shape;900;p90"/>
          <p:cNvSpPr txBox="1"/>
          <p:nvPr>
            <p:ph idx="5" type="body"/>
          </p:nvPr>
        </p:nvSpPr>
        <p:spPr>
          <a:xfrm>
            <a:off x="533400" y="3679525"/>
            <a:ext cx="2663100" cy="25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已知的歷史資料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用來建立分類的規則或迴歸預測的公式 (模型)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br>
              <a:rPr b="1" lang="zh-TW" sz="2000">
                <a:solidFill>
                  <a:schemeClr val="dk1"/>
                </a:solidFill>
              </a:rPr>
            </a:br>
            <a:r>
              <a:rPr b="1" lang="zh-TW" sz="2000">
                <a:solidFill>
                  <a:schemeClr val="dk1"/>
                </a:solidFill>
              </a:rPr>
              <a:t>訓練資料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000">
                <a:solidFill>
                  <a:schemeClr val="dk1"/>
                </a:solidFill>
              </a:rPr>
              <a:t>共585筆案例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901" name="Google Shape;901;p90"/>
          <p:cNvSpPr txBox="1"/>
          <p:nvPr>
            <p:ph idx="1" type="body"/>
          </p:nvPr>
        </p:nvSpPr>
        <p:spPr>
          <a:xfrm>
            <a:off x="3297621" y="3679525"/>
            <a:ext cx="2663100" cy="25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用來驗證模型的正確性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測試資料的案例</a:t>
            </a:r>
            <a:r>
              <a:rPr lang="zh-TW" sz="2000">
                <a:solidFill>
                  <a:srgbClr val="FF0000"/>
                </a:solidFill>
              </a:rPr>
              <a:t>跟訓練資料不同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chemeClr val="dk1"/>
                </a:solidFill>
              </a:rPr>
              <a:t>測試資料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000">
                <a:solidFill>
                  <a:schemeClr val="dk1"/>
                </a:solidFill>
              </a:rPr>
              <a:t>共64筆案例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902" name="Google Shape;902;p90"/>
          <p:cNvSpPr txBox="1"/>
          <p:nvPr>
            <p:ph idx="1" type="body"/>
          </p:nvPr>
        </p:nvSpPr>
        <p:spPr>
          <a:xfrm>
            <a:off x="6061851" y="3679525"/>
            <a:ext cx="2663100" cy="25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目標屬性為</a:t>
            </a:r>
            <a:r>
              <a:rPr lang="zh-TW" sz="2000">
                <a:solidFill>
                  <a:srgbClr val="FF0000"/>
                </a:solidFill>
              </a:rPr>
              <a:t>缺失值</a:t>
            </a:r>
            <a:r>
              <a:rPr lang="zh-TW" sz="2000">
                <a:solidFill>
                  <a:schemeClr val="dk1"/>
                </a:solidFill>
              </a:rPr>
              <a:t> (未知)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由模型來預測未知資料的目標屬性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chemeClr val="dk1"/>
                </a:solidFill>
              </a:rPr>
              <a:t>未知資料</a:t>
            </a:r>
            <a:br>
              <a:rPr b="1" lang="zh-TW" sz="2000">
                <a:solidFill>
                  <a:schemeClr val="dk1"/>
                </a:solidFill>
              </a:rPr>
            </a:br>
            <a:r>
              <a:rPr b="1" lang="zh-TW" sz="2000">
                <a:solidFill>
                  <a:schemeClr val="dk1"/>
                </a:solidFill>
              </a:rPr>
              <a:t>共42筆案例</a:t>
            </a:r>
            <a:endParaRPr b="1" sz="2000">
              <a:solidFill>
                <a:schemeClr val="dk1"/>
              </a:solidFill>
            </a:endParaRPr>
          </a:p>
        </p:txBody>
      </p:sp>
      <p:grpSp>
        <p:nvGrpSpPr>
          <p:cNvPr id="903" name="Google Shape;903;p90"/>
          <p:cNvGrpSpPr/>
          <p:nvPr/>
        </p:nvGrpSpPr>
        <p:grpSpPr>
          <a:xfrm>
            <a:off x="476258" y="2054444"/>
            <a:ext cx="838196" cy="944798"/>
            <a:chOff x="6007700" y="2877025"/>
            <a:chExt cx="1315850" cy="1483200"/>
          </a:xfrm>
        </p:grpSpPr>
        <p:sp>
          <p:nvSpPr>
            <p:cNvPr id="904" name="Google Shape;904;p90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905" name="Google Shape;905;p9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6" name="Google Shape;906;p90"/>
          <p:cNvGrpSpPr/>
          <p:nvPr/>
        </p:nvGrpSpPr>
        <p:grpSpPr>
          <a:xfrm>
            <a:off x="3269071" y="2073969"/>
            <a:ext cx="838196" cy="944798"/>
            <a:chOff x="6007700" y="2877025"/>
            <a:chExt cx="1315850" cy="1483200"/>
          </a:xfrm>
        </p:grpSpPr>
        <p:sp>
          <p:nvSpPr>
            <p:cNvPr id="907" name="Google Shape;907;p90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908" name="Google Shape;908;p9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9" name="Google Shape;909;p90"/>
          <p:cNvGrpSpPr/>
          <p:nvPr/>
        </p:nvGrpSpPr>
        <p:grpSpPr>
          <a:xfrm>
            <a:off x="6061846" y="2054444"/>
            <a:ext cx="838196" cy="944798"/>
            <a:chOff x="6007700" y="2877025"/>
            <a:chExt cx="1315850" cy="1483200"/>
          </a:xfrm>
        </p:grpSpPr>
        <p:sp>
          <p:nvSpPr>
            <p:cNvPr id="910" name="Google Shape;910;p90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911" name="Google Shape;911;p9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9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18" name="Google Shape;918;p91"/>
          <p:cNvSpPr txBox="1"/>
          <p:nvPr>
            <p:ph idx="1" type="subTitle"/>
          </p:nvPr>
        </p:nvSpPr>
        <p:spPr>
          <a:xfrm>
            <a:off x="1186025" y="3348150"/>
            <a:ext cx="6079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TW"/>
              <a:t>決策樹的規則(預測模型)是怎麽建立的？</a:t>
            </a:r>
            <a:endParaRPr/>
          </a:p>
        </p:txBody>
      </p:sp>
      <p:sp>
        <p:nvSpPr>
          <p:cNvPr id="919" name="Google Shape;919;p91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J48 (Decision Tree)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決策樹</a:t>
            </a:r>
            <a:br>
              <a:rPr lang="zh-TW"/>
            </a:br>
            <a:r>
              <a:rPr b="0" lang="zh-TW" sz="2400"/>
              <a:t>(Quinlan, 1993)</a:t>
            </a:r>
            <a:endParaRPr b="0" sz="2400"/>
          </a:p>
        </p:txBody>
      </p:sp>
      <p:sp>
        <p:nvSpPr>
          <p:cNvPr id="920" name="Google Shape;920;p91"/>
          <p:cNvSpPr/>
          <p:nvPr/>
        </p:nvSpPr>
        <p:spPr>
          <a:xfrm>
            <a:off x="5308636" y="299925"/>
            <a:ext cx="894000" cy="445500"/>
          </a:xfrm>
          <a:prstGeom prst="roundRect">
            <a:avLst>
              <a:gd fmla="val 16667" name="adj"/>
            </a:avLst>
          </a:prstGeom>
          <a:solidFill>
            <a:srgbClr val="0B637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天氣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1" name="Google Shape;921;p91"/>
          <p:cNvSpPr/>
          <p:nvPr/>
        </p:nvSpPr>
        <p:spPr>
          <a:xfrm>
            <a:off x="3696874" y="1344310"/>
            <a:ext cx="894000" cy="445500"/>
          </a:xfrm>
          <a:prstGeom prst="roundRect">
            <a:avLst>
              <a:gd fmla="val 16667" name="adj"/>
            </a:avLst>
          </a:prstGeom>
          <a:solidFill>
            <a:srgbClr val="0B637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溼度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2" name="Google Shape;922;p91"/>
          <p:cNvSpPr/>
          <p:nvPr/>
        </p:nvSpPr>
        <p:spPr>
          <a:xfrm>
            <a:off x="7134565" y="1344310"/>
            <a:ext cx="894000" cy="445500"/>
          </a:xfrm>
          <a:prstGeom prst="roundRect">
            <a:avLst>
              <a:gd fmla="val 16667" name="adj"/>
            </a:avLst>
          </a:prstGeom>
          <a:solidFill>
            <a:srgbClr val="0B637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起風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3" name="Google Shape;923;p91"/>
          <p:cNvSpPr/>
          <p:nvPr/>
        </p:nvSpPr>
        <p:spPr>
          <a:xfrm>
            <a:off x="5391002" y="1449366"/>
            <a:ext cx="729300" cy="3405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開場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4" name="Google Shape;924;p91"/>
          <p:cNvSpPr/>
          <p:nvPr/>
        </p:nvSpPr>
        <p:spPr>
          <a:xfrm>
            <a:off x="3165216" y="2391768"/>
            <a:ext cx="729300" cy="3405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停辦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5" name="Google Shape;925;p91"/>
          <p:cNvSpPr/>
          <p:nvPr/>
        </p:nvSpPr>
        <p:spPr>
          <a:xfrm>
            <a:off x="4527356" y="2391768"/>
            <a:ext cx="729300" cy="3405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開場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6" name="Google Shape;926;p91"/>
          <p:cNvSpPr/>
          <p:nvPr/>
        </p:nvSpPr>
        <p:spPr>
          <a:xfrm>
            <a:off x="6535858" y="2391768"/>
            <a:ext cx="729300" cy="3405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停辦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7" name="Google Shape;927;p91"/>
          <p:cNvSpPr/>
          <p:nvPr/>
        </p:nvSpPr>
        <p:spPr>
          <a:xfrm>
            <a:off x="7897998" y="2391768"/>
            <a:ext cx="729300" cy="3405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開場</a:t>
            </a:r>
            <a:endParaRPr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928" name="Google Shape;928;p91"/>
          <p:cNvCxnSpPr>
            <a:stCxn id="920" idx="2"/>
            <a:endCxn id="921" idx="0"/>
          </p:cNvCxnSpPr>
          <p:nvPr/>
        </p:nvCxnSpPr>
        <p:spPr>
          <a:xfrm flipH="1">
            <a:off x="4143736" y="745425"/>
            <a:ext cx="1611900" cy="5988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9" name="Google Shape;929;p91"/>
          <p:cNvCxnSpPr>
            <a:stCxn id="920" idx="2"/>
            <a:endCxn id="922" idx="0"/>
          </p:cNvCxnSpPr>
          <p:nvPr/>
        </p:nvCxnSpPr>
        <p:spPr>
          <a:xfrm>
            <a:off x="5755636" y="745425"/>
            <a:ext cx="1825800" cy="5988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0" name="Google Shape;930;p91"/>
          <p:cNvCxnSpPr>
            <a:stCxn id="922" idx="2"/>
            <a:endCxn id="927" idx="0"/>
          </p:cNvCxnSpPr>
          <p:nvPr/>
        </p:nvCxnSpPr>
        <p:spPr>
          <a:xfrm>
            <a:off x="7581565" y="1789810"/>
            <a:ext cx="681000" cy="6021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1" name="Google Shape;931;p91"/>
          <p:cNvCxnSpPr>
            <a:stCxn id="922" idx="2"/>
            <a:endCxn id="926" idx="0"/>
          </p:cNvCxnSpPr>
          <p:nvPr/>
        </p:nvCxnSpPr>
        <p:spPr>
          <a:xfrm flipH="1">
            <a:off x="6900565" y="1789810"/>
            <a:ext cx="681000" cy="6021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2" name="Google Shape;932;p91"/>
          <p:cNvCxnSpPr>
            <a:stCxn id="921" idx="2"/>
            <a:endCxn id="924" idx="0"/>
          </p:cNvCxnSpPr>
          <p:nvPr/>
        </p:nvCxnSpPr>
        <p:spPr>
          <a:xfrm flipH="1">
            <a:off x="3529774" y="1789810"/>
            <a:ext cx="614100" cy="6021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3" name="Google Shape;933;p91"/>
          <p:cNvCxnSpPr>
            <a:stCxn id="921" idx="2"/>
            <a:endCxn id="925" idx="0"/>
          </p:cNvCxnSpPr>
          <p:nvPr/>
        </p:nvCxnSpPr>
        <p:spPr>
          <a:xfrm>
            <a:off x="4143874" y="1789810"/>
            <a:ext cx="748200" cy="6021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4" name="Google Shape;934;p91"/>
          <p:cNvCxnSpPr>
            <a:stCxn id="920" idx="2"/>
            <a:endCxn id="923" idx="0"/>
          </p:cNvCxnSpPr>
          <p:nvPr/>
        </p:nvCxnSpPr>
        <p:spPr>
          <a:xfrm>
            <a:off x="5755636" y="745425"/>
            <a:ext cx="0" cy="7038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5" name="Google Shape;935;p91"/>
          <p:cNvSpPr txBox="1"/>
          <p:nvPr/>
        </p:nvSpPr>
        <p:spPr>
          <a:xfrm>
            <a:off x="4085322" y="944570"/>
            <a:ext cx="9138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晴朗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36" name="Google Shape;936;p91"/>
          <p:cNvSpPr txBox="1"/>
          <p:nvPr/>
        </p:nvSpPr>
        <p:spPr>
          <a:xfrm>
            <a:off x="6784209" y="860259"/>
            <a:ext cx="9138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雨天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37" name="Google Shape;937;p91"/>
          <p:cNvSpPr txBox="1"/>
          <p:nvPr/>
        </p:nvSpPr>
        <p:spPr>
          <a:xfrm>
            <a:off x="5755613" y="1102642"/>
            <a:ext cx="9138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陰天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38" name="Google Shape;938;p91"/>
          <p:cNvSpPr txBox="1"/>
          <p:nvPr/>
        </p:nvSpPr>
        <p:spPr>
          <a:xfrm>
            <a:off x="3280820" y="1933008"/>
            <a:ext cx="9138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39" name="Google Shape;939;p91"/>
          <p:cNvSpPr txBox="1"/>
          <p:nvPr/>
        </p:nvSpPr>
        <p:spPr>
          <a:xfrm>
            <a:off x="4556535" y="1933019"/>
            <a:ext cx="9138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正常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40" name="Google Shape;940;p91"/>
          <p:cNvSpPr txBox="1"/>
          <p:nvPr/>
        </p:nvSpPr>
        <p:spPr>
          <a:xfrm>
            <a:off x="6669286" y="1933019"/>
            <a:ext cx="9138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41" name="Google Shape;941;p91"/>
          <p:cNvSpPr txBox="1"/>
          <p:nvPr/>
        </p:nvSpPr>
        <p:spPr>
          <a:xfrm>
            <a:off x="8071403" y="1933019"/>
            <a:ext cx="9138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92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8" name="Google Shape;94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347" y="2543678"/>
            <a:ext cx="4019401" cy="3206735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9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50" name="Google Shape;950;p9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決策樹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演算法目標 (1/2)</a:t>
            </a:r>
            <a:endParaRPr/>
          </a:p>
        </p:txBody>
      </p:sp>
      <p:sp>
        <p:nvSpPr>
          <p:cNvPr id="951" name="Google Shape;951;p9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" u="sng">
                <a:solidFill>
                  <a:schemeClr val="hlink"/>
                </a:solidFill>
                <a:hlinkClick r:id="rId4"/>
              </a:rPr>
              <a:t>https://medium.com/jameslearningnote/%E8%B3%87%E6%96%99%E5%88%86%E6%9E%90-%E6%A9%9F%E5%99%A8%E5%AD%B8%E7%BF%92-%E7%AC%AC3-5%E8%AC%9B-%E6%B1%BA%E7%AD%96%E6%A8%B9-decision-tree-%E4%BB%A5%E5%8F%8A%E9%9A%A8%E6%A9%9F%E6%A3%AE%E6%9E%97-random-forest-%E4%BB%8B%E7%B4%B9-7079b0ddfbda</a:t>
            </a:r>
            <a:r>
              <a:rPr lang="zh-TW" sz="600"/>
              <a:t> </a:t>
            </a:r>
            <a:endParaRPr sz="600"/>
          </a:p>
        </p:txBody>
      </p:sp>
      <p:sp>
        <p:nvSpPr>
          <p:cNvPr id="952" name="Google Shape;952;p92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決策樹的目標是產生一套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u="sng">
                <a:solidFill>
                  <a:srgbClr val="FF0000"/>
                </a:solidFill>
              </a:rPr>
              <a:t>樹狀結構的判斷規則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2200"/>
              <a:buAutoNum type="alphaUcPeriod"/>
            </a:pPr>
            <a:r>
              <a:rPr lang="zh-TW" sz="2200">
                <a:solidFill>
                  <a:srgbClr val="FFFFFF"/>
                </a:solidFill>
                <a:highlight>
                  <a:schemeClr val="accent1"/>
                </a:highlight>
              </a:rPr>
              <a:t>內部節點</a:t>
            </a:r>
            <a:r>
              <a:rPr lang="zh-TW" sz="2200"/>
              <a:t>：用來判斷的屬性</a:t>
            </a:r>
            <a:endParaRPr sz="2200"/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zh-TW" sz="2200" u="sng"/>
              <a:t>分支</a:t>
            </a:r>
            <a:r>
              <a:rPr lang="zh-TW" sz="2200"/>
              <a:t>：屬性的值域</a:t>
            </a:r>
            <a:endParaRPr sz="2200"/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zh-TW" sz="2200">
                <a:highlight>
                  <a:srgbClr val="FFE599"/>
                </a:highlight>
              </a:rPr>
              <a:t>葉節點</a:t>
            </a:r>
            <a:r>
              <a:rPr lang="zh-TW" sz="2200"/>
              <a:t>：目標屬性的值</a:t>
            </a:r>
            <a:endParaRPr sz="2200"/>
          </a:p>
        </p:txBody>
      </p:sp>
      <p:sp>
        <p:nvSpPr>
          <p:cNvPr id="953" name="Google Shape;953;p92"/>
          <p:cNvSpPr/>
          <p:nvPr/>
        </p:nvSpPr>
        <p:spPr>
          <a:xfrm>
            <a:off x="5868300" y="1911030"/>
            <a:ext cx="602400" cy="594600"/>
          </a:xfrm>
          <a:prstGeom prst="wedgeEllipseCallout">
            <a:avLst>
              <a:gd fmla="val 35072" name="adj1"/>
              <a:gd fmla="val 6769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A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954" name="Google Shape;954;p92"/>
          <p:cNvSpPr/>
          <p:nvPr/>
        </p:nvSpPr>
        <p:spPr>
          <a:xfrm>
            <a:off x="4922650" y="2543705"/>
            <a:ext cx="602400" cy="594600"/>
          </a:xfrm>
          <a:prstGeom prst="wedgeEllipseCallout">
            <a:avLst>
              <a:gd fmla="val 60014" name="adj1"/>
              <a:gd fmla="val 4154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B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955" name="Google Shape;955;p92"/>
          <p:cNvSpPr/>
          <p:nvPr/>
        </p:nvSpPr>
        <p:spPr>
          <a:xfrm>
            <a:off x="4552800" y="4328905"/>
            <a:ext cx="602400" cy="594600"/>
          </a:xfrm>
          <a:prstGeom prst="wedgeEllipseCallout">
            <a:avLst>
              <a:gd fmla="val 36321" name="adj1"/>
              <a:gd fmla="val -951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C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93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2" name="Google Shape;96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347" y="2543678"/>
            <a:ext cx="4019401" cy="320673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9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4" name="Google Shape;964;p9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決策樹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演算法目標 (2/2)</a:t>
            </a:r>
            <a:endParaRPr/>
          </a:p>
        </p:txBody>
      </p:sp>
      <p:sp>
        <p:nvSpPr>
          <p:cNvPr id="965" name="Google Shape;965;p9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" u="sng">
                <a:solidFill>
                  <a:schemeClr val="hlink"/>
                </a:solidFill>
                <a:hlinkClick r:id="rId4"/>
              </a:rPr>
              <a:t>https://medium.com/jameslearningnote/%E8%B3%87%E6%96%99%E5%88%86%E6%9E%90-%E6%A9%9F%E5%99%A8%E5%AD%B8%E7%BF%92-%E7%AC%AC3-5%E8%AC%9B-%E6%B1%BA%E7%AD%96%E6%A8%B9-decision-tree-%E4%BB%A5%E5%8F%8A%E9%9A%A8%E6%A9%9F%E6%A3%AE%E6%9E%97-random-forest-%E4%BB%8B%E7%B4%B9-7079b0ddfbda</a:t>
            </a:r>
            <a:r>
              <a:rPr lang="zh-TW" sz="600"/>
              <a:t> </a:t>
            </a:r>
            <a:endParaRPr sz="600"/>
          </a:p>
        </p:txBody>
      </p:sp>
      <p:sp>
        <p:nvSpPr>
          <p:cNvPr id="966" name="Google Shape;966;p93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200"/>
              <a:t>如果 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200"/>
              <a:buChar char="●"/>
            </a:pPr>
            <a:r>
              <a:rPr lang="zh-TW" sz="2200">
                <a:solidFill>
                  <a:srgbClr val="FFFFFF"/>
                </a:solidFill>
                <a:highlight>
                  <a:schemeClr val="accent1"/>
                </a:highlight>
              </a:rPr>
              <a:t>溫度</a:t>
            </a:r>
            <a:r>
              <a:rPr lang="zh-TW" sz="2200"/>
              <a:t> 介於 120 ~ 125之間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(不是 </a:t>
            </a:r>
            <a:r>
              <a:rPr lang="zh-TW" sz="2200" u="sng"/>
              <a:t>&lt; 120</a:t>
            </a:r>
            <a:r>
              <a:rPr lang="zh-TW" sz="2200"/>
              <a:t>)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(不是 </a:t>
            </a:r>
            <a:r>
              <a:rPr lang="zh-TW" sz="2200" u="sng"/>
              <a:t>&gt; 125</a:t>
            </a:r>
            <a:r>
              <a:rPr lang="zh-TW" sz="2200"/>
              <a:t>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>
                <a:solidFill>
                  <a:srgbClr val="FFFFFF"/>
                </a:solidFill>
                <a:highlight>
                  <a:schemeClr val="accent1"/>
                </a:highlight>
              </a:rPr>
              <a:t>溼度</a:t>
            </a:r>
            <a:r>
              <a:rPr lang="zh-TW" sz="2200"/>
              <a:t> </a:t>
            </a:r>
            <a:r>
              <a:rPr lang="zh-TW" sz="2200" u="sng"/>
              <a:t>&gt; 7%</a:t>
            </a:r>
            <a:endParaRPr sz="2200" u="sng"/>
          </a:p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200"/>
              <a:t>則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 </a:t>
            </a:r>
            <a:r>
              <a:rPr lang="zh-TW" sz="2200">
                <a:highlight>
                  <a:srgbClr val="FFE599"/>
                </a:highlight>
              </a:rPr>
              <a:t>披薩 = 難吃</a:t>
            </a:r>
            <a:endParaRPr sz="2200">
              <a:highlight>
                <a:srgbClr val="FFE599"/>
              </a:highlight>
            </a:endParaRPr>
          </a:p>
        </p:txBody>
      </p:sp>
      <p:cxnSp>
        <p:nvCxnSpPr>
          <p:cNvPr id="967" name="Google Shape;967;p93"/>
          <p:cNvCxnSpPr/>
          <p:nvPr/>
        </p:nvCxnSpPr>
        <p:spPr>
          <a:xfrm flipH="1">
            <a:off x="6619525" y="2978275"/>
            <a:ext cx="8700" cy="813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8" name="Google Shape;968;p93"/>
          <p:cNvSpPr/>
          <p:nvPr/>
        </p:nvSpPr>
        <p:spPr>
          <a:xfrm>
            <a:off x="7231350" y="4986925"/>
            <a:ext cx="726000" cy="763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cxnSp>
        <p:nvCxnSpPr>
          <p:cNvPr id="969" name="Google Shape;969;p93"/>
          <p:cNvCxnSpPr/>
          <p:nvPr/>
        </p:nvCxnSpPr>
        <p:spPr>
          <a:xfrm>
            <a:off x="6760775" y="4303925"/>
            <a:ext cx="759900" cy="822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0" name="Google Shape;970;p93"/>
          <p:cNvSpPr/>
          <p:nvPr/>
        </p:nvSpPr>
        <p:spPr>
          <a:xfrm>
            <a:off x="5877025" y="2543700"/>
            <a:ext cx="1609200" cy="434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71" name="Google Shape;971;p93"/>
          <p:cNvSpPr/>
          <p:nvPr/>
        </p:nvSpPr>
        <p:spPr>
          <a:xfrm>
            <a:off x="5819275" y="3830250"/>
            <a:ext cx="1609200" cy="434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Google Shape;977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347" y="2543678"/>
            <a:ext cx="4019401" cy="3206735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9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決策樹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資訊獲利 (1/8)</a:t>
            </a:r>
            <a:endParaRPr/>
          </a:p>
        </p:txBody>
      </p:sp>
      <p:sp>
        <p:nvSpPr>
          <p:cNvPr id="979" name="Google Shape;979;p94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要先選擇那個屬性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作為內部節點呢？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溫度？溼度？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需要找尋分割後可以有效區隔目標屬性的屬性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br>
              <a:rPr lang="zh-TW">
                <a:solidFill>
                  <a:schemeClr val="dk1"/>
                </a:solidFill>
              </a:rPr>
            </a:br>
            <a:r>
              <a:rPr b="1" lang="zh-TW" sz="2800">
                <a:solidFill>
                  <a:schemeClr val="accent2"/>
                </a:solidFill>
              </a:rPr>
              <a:t>⇨ 資訊獲利 InfoGain</a:t>
            </a:r>
            <a:endParaRPr b="1" sz="2800">
              <a:solidFill>
                <a:schemeClr val="accent2"/>
              </a:solidFill>
            </a:endParaRPr>
          </a:p>
        </p:txBody>
      </p:sp>
      <p:sp>
        <p:nvSpPr>
          <p:cNvPr id="980" name="Google Shape;980;p9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81" name="Google Shape;981;p9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94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94"/>
          <p:cNvSpPr/>
          <p:nvPr/>
        </p:nvSpPr>
        <p:spPr>
          <a:xfrm>
            <a:off x="5868300" y="1911030"/>
            <a:ext cx="602400" cy="594600"/>
          </a:xfrm>
          <a:prstGeom prst="wedgeEllipseCallout">
            <a:avLst>
              <a:gd fmla="val 35072" name="adj1"/>
              <a:gd fmla="val 6769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?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984" name="Google Shape;984;p94"/>
          <p:cNvSpPr/>
          <p:nvPr/>
        </p:nvSpPr>
        <p:spPr>
          <a:xfrm>
            <a:off x="5868300" y="3305580"/>
            <a:ext cx="602400" cy="594600"/>
          </a:xfrm>
          <a:prstGeom prst="wedgeEllipseCallout">
            <a:avLst>
              <a:gd fmla="val 35072" name="adj1"/>
              <a:gd fmla="val 6769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?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9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決策樹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資訊獲利：</a:t>
            </a:r>
            <a:r>
              <a:rPr lang="zh-TW">
                <a:solidFill>
                  <a:schemeClr val="dk1"/>
                </a:solidFill>
              </a:rPr>
              <a:t>資訊量</a:t>
            </a:r>
            <a:r>
              <a:rPr lang="zh-TW">
                <a:solidFill>
                  <a:schemeClr val="dk1"/>
                </a:solidFill>
              </a:rPr>
              <a:t> (2/8)</a:t>
            </a:r>
            <a:endParaRPr/>
          </a:p>
        </p:txBody>
      </p:sp>
      <p:sp>
        <p:nvSpPr>
          <p:cNvPr id="991" name="Google Shape;991;p95"/>
          <p:cNvSpPr txBox="1"/>
          <p:nvPr>
            <p:ph idx="1" type="body"/>
          </p:nvPr>
        </p:nvSpPr>
        <p:spPr>
          <a:xfrm>
            <a:off x="476250" y="2277975"/>
            <a:ext cx="8191500" cy="27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資訊獲利 InfoGain = 分割前的資訊量 - 分割後的資訊量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資訊量：</a:t>
            </a:r>
            <a:r>
              <a:rPr b="1" lang="zh-TW">
                <a:solidFill>
                  <a:schemeClr val="accent2"/>
                </a:solidFill>
              </a:rPr>
              <a:t>熵(entropy, ㄕㄤ)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992" name="Google Shape;992;p9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93" name="Google Shape;993;p9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4" name="Google Shape;994;p95"/>
          <p:cNvPicPr preferRelativeResize="0"/>
          <p:nvPr/>
        </p:nvPicPr>
        <p:blipFill rotWithShape="1">
          <a:blip r:embed="rId3">
            <a:alphaModFix/>
          </a:blip>
          <a:srcRect b="68138" l="22169" r="21073" t="4420"/>
          <a:stretch/>
        </p:blipFill>
        <p:spPr>
          <a:xfrm>
            <a:off x="3168450" y="4024075"/>
            <a:ext cx="2807099" cy="8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95"/>
          <p:cNvSpPr txBox="1"/>
          <p:nvPr>
            <p:ph idx="1" type="body"/>
          </p:nvPr>
        </p:nvSpPr>
        <p:spPr>
          <a:xfrm>
            <a:off x="476250" y="3391550"/>
            <a:ext cx="8191500" cy="27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熵 越大，表示資訊越混亂，難以區分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熵 最小值為0，表示資訊只有唯一結果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5" name="Google Shape;405;p60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分類：建立模型</a:t>
            </a:r>
            <a:endParaRPr/>
          </a:p>
        </p:txBody>
      </p:sp>
      <p:sp>
        <p:nvSpPr>
          <p:cNvPr id="406" name="Google Shape;406;p60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1.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9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決策樹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資訊獲利：</a:t>
            </a:r>
            <a:r>
              <a:rPr lang="zh-TW">
                <a:solidFill>
                  <a:schemeClr val="dk1"/>
                </a:solidFill>
              </a:rPr>
              <a:t>資訊量</a:t>
            </a:r>
            <a:r>
              <a:rPr lang="zh-TW">
                <a:solidFill>
                  <a:schemeClr val="dk1"/>
                </a:solidFill>
              </a:rPr>
              <a:t> (3/8)</a:t>
            </a:r>
            <a:endParaRPr/>
          </a:p>
        </p:txBody>
      </p:sp>
      <p:sp>
        <p:nvSpPr>
          <p:cNvPr id="1002" name="Google Shape;1002;p9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03" name="Google Shape;1003;p96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entropy = 1.39</a:t>
            </a:r>
            <a:endParaRPr/>
          </a:p>
        </p:txBody>
      </p:sp>
      <p:sp>
        <p:nvSpPr>
          <p:cNvPr id="1004" name="Google Shape;1004;p96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每次遇到的有四種可能的人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38761D"/>
                </a:solidFill>
              </a:rPr>
              <a:t>資訊量：大</a:t>
            </a:r>
            <a:endParaRPr b="1" sz="3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96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每次遇到的只會有一種人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accent2"/>
                </a:solidFill>
              </a:rPr>
              <a:t>資訊量：小</a:t>
            </a:r>
            <a:endParaRPr b="1" sz="3000">
              <a:solidFill>
                <a:schemeClr val="accent2"/>
              </a:solidFill>
            </a:endParaRPr>
          </a:p>
        </p:txBody>
      </p:sp>
      <p:sp>
        <p:nvSpPr>
          <p:cNvPr id="1006" name="Google Shape;1006;p96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entropy = 0</a:t>
            </a:r>
            <a:endParaRPr/>
          </a:p>
        </p:txBody>
      </p:sp>
      <p:sp>
        <p:nvSpPr>
          <p:cNvPr id="1007" name="Google Shape;1007;p96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8" name="Google Shape;1008;p96"/>
          <p:cNvGrpSpPr/>
          <p:nvPr/>
        </p:nvGrpSpPr>
        <p:grpSpPr>
          <a:xfrm>
            <a:off x="5271213" y="2613700"/>
            <a:ext cx="2603575" cy="2301700"/>
            <a:chOff x="5092575" y="2625525"/>
            <a:chExt cx="2603575" cy="2301700"/>
          </a:xfrm>
        </p:grpSpPr>
        <p:pic>
          <p:nvPicPr>
            <p:cNvPr descr="slide user coat green account profile people human" id="1009" name="Google Shape;1009;p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92575" y="2625525"/>
              <a:ext cx="1243800" cy="124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 user coat green account profile people human" id="1010" name="Google Shape;1010;p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52350" y="2625525"/>
              <a:ext cx="1243800" cy="124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 user coat green account profile people human" id="1011" name="Google Shape;1011;p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92575" y="3683425"/>
              <a:ext cx="1243800" cy="124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 user coat green account profile people human" id="1012" name="Google Shape;1012;p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52350" y="3683425"/>
              <a:ext cx="1243800" cy="1243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3" name="Google Shape;1013;p96"/>
          <p:cNvGrpSpPr/>
          <p:nvPr/>
        </p:nvGrpSpPr>
        <p:grpSpPr>
          <a:xfrm>
            <a:off x="1264663" y="2662900"/>
            <a:ext cx="2599975" cy="2306075"/>
            <a:chOff x="1131475" y="2379125"/>
            <a:chExt cx="2599975" cy="2306075"/>
          </a:xfrm>
        </p:grpSpPr>
        <p:pic>
          <p:nvPicPr>
            <p:cNvPr descr="slide user coat green account profile people human" id="1014" name="Google Shape;1014;p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31475" y="2439825"/>
              <a:ext cx="1243800" cy="124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 user preppy red account profile people human" id="1015" name="Google Shape;1015;p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31475" y="3441400"/>
              <a:ext cx="1243800" cy="124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 user executive red account profile people human" id="1016" name="Google Shape;1016;p9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487638" y="2379125"/>
              <a:ext cx="1243800" cy="124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 user preppy blue account profile people human" id="1017" name="Google Shape;1017;p9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87650" y="3441400"/>
              <a:ext cx="1243800" cy="1243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8" name="Google Shape;1018;p96"/>
          <p:cNvSpPr txBox="1"/>
          <p:nvPr/>
        </p:nvSpPr>
        <p:spPr>
          <a:xfrm>
            <a:off x="424650" y="2879350"/>
            <a:ext cx="10509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p</a:t>
            </a:r>
            <a:r>
              <a:rPr baseline="-25000"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=0.25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19" name="Google Shape;1019;p96"/>
          <p:cNvSpPr txBox="1"/>
          <p:nvPr/>
        </p:nvSpPr>
        <p:spPr>
          <a:xfrm>
            <a:off x="412825" y="4174275"/>
            <a:ext cx="10509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p</a:t>
            </a:r>
            <a:r>
              <a:rPr baseline="-25000"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=0.25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20" name="Google Shape;1020;p96"/>
          <p:cNvSpPr txBox="1"/>
          <p:nvPr/>
        </p:nvSpPr>
        <p:spPr>
          <a:xfrm>
            <a:off x="3864650" y="4120800"/>
            <a:ext cx="10509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p</a:t>
            </a:r>
            <a:r>
              <a:rPr baseline="-25000"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=0.25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21" name="Google Shape;1021;p96"/>
          <p:cNvSpPr txBox="1"/>
          <p:nvPr/>
        </p:nvSpPr>
        <p:spPr>
          <a:xfrm>
            <a:off x="3864650" y="2725550"/>
            <a:ext cx="10509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p</a:t>
            </a:r>
            <a:r>
              <a:rPr baseline="-25000"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=0.25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22" name="Google Shape;1022;p96"/>
          <p:cNvSpPr txBox="1"/>
          <p:nvPr/>
        </p:nvSpPr>
        <p:spPr>
          <a:xfrm>
            <a:off x="7874800" y="2725550"/>
            <a:ext cx="10509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p</a:t>
            </a:r>
            <a:r>
              <a:rPr baseline="-25000"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=1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Google Shape;1028;p97"/>
          <p:cNvGraphicFramePr/>
          <p:nvPr/>
        </p:nvGraphicFramePr>
        <p:xfrm>
          <a:off x="5870138" y="2438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{D149CC0D-4E0D-46E9-BB83-95C18CD8C42E}</a:tableStyleId>
              </a:tblPr>
              <a:tblGrid>
                <a:gridCol w="694775"/>
                <a:gridCol w="1513750"/>
                <a:gridCol w="693600"/>
              </a:tblGrid>
              <a:tr h="68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年齡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分級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平均月收入 (千)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會員等級</a:t>
                      </a:r>
                      <a:endParaRPr b="1"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</a:tbl>
          </a:graphicData>
        </a:graphic>
      </p:graphicFrame>
      <p:sp>
        <p:nvSpPr>
          <p:cNvPr id="1029" name="Google Shape;1029;p9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TW" sz="3200">
                <a:solidFill>
                  <a:schemeClr val="dk1"/>
                </a:solidFill>
              </a:rPr>
              <a:t>決策樹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資訊獲利：</a:t>
            </a:r>
            <a:r>
              <a:rPr lang="zh-TW">
                <a:solidFill>
                  <a:schemeClr val="dk1"/>
                </a:solidFill>
              </a:rPr>
              <a:t>分割前的熵</a:t>
            </a:r>
            <a:r>
              <a:rPr lang="zh-TW">
                <a:solidFill>
                  <a:schemeClr val="dk1"/>
                </a:solidFill>
              </a:rPr>
              <a:t> (4/8)</a:t>
            </a:r>
            <a:endParaRPr/>
          </a:p>
        </p:txBody>
      </p:sp>
      <p:sp>
        <p:nvSpPr>
          <p:cNvPr id="1030" name="Google Shape;1030;p97"/>
          <p:cNvSpPr txBox="1"/>
          <p:nvPr>
            <p:ph idx="1" type="body"/>
          </p:nvPr>
        </p:nvSpPr>
        <p:spPr>
          <a:xfrm>
            <a:off x="533400" y="1791150"/>
            <a:ext cx="4318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/>
              <a:t>分割前 </a:t>
            </a:r>
            <a:r>
              <a:rPr lang="zh-TW">
                <a:solidFill>
                  <a:schemeClr val="dk2"/>
                </a:solidFill>
              </a:rPr>
              <a:t>目標</a:t>
            </a:r>
            <a:r>
              <a:rPr lang="zh-TW">
                <a:solidFill>
                  <a:schemeClr val="dk1"/>
                </a:solidFill>
              </a:rPr>
              <a:t>屬性 </a:t>
            </a:r>
            <a:r>
              <a:rPr lang="zh-TW">
                <a:solidFill>
                  <a:srgbClr val="FFFFFF"/>
                </a:solidFill>
                <a:highlight>
                  <a:srgbClr val="980000"/>
                </a:highlight>
              </a:rPr>
              <a:t>會員等級</a:t>
            </a:r>
            <a:r>
              <a:rPr lang="zh-TW">
                <a:solidFill>
                  <a:schemeClr val="dk1"/>
                </a:solidFill>
              </a:rPr>
              <a:t> 的熵：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E(會員等級) = 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	- (3/7) * log</a:t>
            </a:r>
            <a:r>
              <a:rPr baseline="-25000" lang="zh-TW">
                <a:solidFill>
                  <a:schemeClr val="dk1"/>
                </a:solidFill>
              </a:rPr>
              <a:t>2</a:t>
            </a:r>
            <a:r>
              <a:rPr lang="zh-TW">
                <a:solidFill>
                  <a:schemeClr val="dk1"/>
                </a:solidFill>
              </a:rPr>
              <a:t>(3/7) 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	- (4/7) * log</a:t>
            </a:r>
            <a:r>
              <a:rPr baseline="-25000" lang="zh-TW">
                <a:solidFill>
                  <a:schemeClr val="dk1"/>
                </a:solidFill>
              </a:rPr>
              <a:t>2</a:t>
            </a:r>
            <a:r>
              <a:rPr lang="zh-TW">
                <a:solidFill>
                  <a:schemeClr val="dk1"/>
                </a:solidFill>
              </a:rPr>
              <a:t>(4/7)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	= 0.9852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31" name="Google Shape;1031;p9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32" name="Google Shape;1032;p9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97"/>
          <p:cNvSpPr/>
          <p:nvPr/>
        </p:nvSpPr>
        <p:spPr>
          <a:xfrm>
            <a:off x="8006900" y="2275000"/>
            <a:ext cx="777000" cy="3729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Google Shape;1039;p98"/>
          <p:cNvGraphicFramePr/>
          <p:nvPr/>
        </p:nvGraphicFramePr>
        <p:xfrm>
          <a:off x="5870138" y="2438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{D149CC0D-4E0D-46E9-BB83-95C18CD8C42E}</a:tableStyleId>
              </a:tblPr>
              <a:tblGrid>
                <a:gridCol w="694775"/>
                <a:gridCol w="1513750"/>
                <a:gridCol w="693600"/>
              </a:tblGrid>
              <a:tr h="68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年齡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分級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平均月收入 (千)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會員等級</a:t>
                      </a:r>
                      <a:endParaRPr b="1"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</a:tbl>
          </a:graphicData>
        </a:graphic>
      </p:graphicFrame>
      <p:sp>
        <p:nvSpPr>
          <p:cNvPr id="1040" name="Google Shape;1040;p9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決策樹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資訊獲利：</a:t>
            </a:r>
            <a:r>
              <a:rPr lang="zh-TW">
                <a:solidFill>
                  <a:schemeClr val="dk1"/>
                </a:solidFill>
              </a:rPr>
              <a:t>分割後的熵</a:t>
            </a:r>
            <a:r>
              <a:rPr lang="zh-TW">
                <a:solidFill>
                  <a:schemeClr val="dk1"/>
                </a:solidFill>
              </a:rPr>
              <a:t> (5/8)</a:t>
            </a:r>
            <a:endParaRPr/>
          </a:p>
        </p:txBody>
      </p:sp>
      <p:sp>
        <p:nvSpPr>
          <p:cNvPr id="1041" name="Google Shape;1041;p98"/>
          <p:cNvSpPr txBox="1"/>
          <p:nvPr>
            <p:ph idx="1" type="body"/>
          </p:nvPr>
        </p:nvSpPr>
        <p:spPr>
          <a:xfrm>
            <a:off x="533400" y="1791150"/>
            <a:ext cx="425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考慮 </a:t>
            </a:r>
            <a:r>
              <a:rPr lang="zh-TW">
                <a:solidFill>
                  <a:srgbClr val="FFFFFF"/>
                </a:solidFill>
                <a:highlight>
                  <a:schemeClr val="accent1"/>
                </a:highlight>
              </a:rPr>
              <a:t>平均月收入</a:t>
            </a:r>
            <a:r>
              <a:rPr lang="zh-TW">
                <a:solidFill>
                  <a:schemeClr val="dk1"/>
                </a:solidFill>
              </a:rPr>
              <a:t> 屬性</a:t>
            </a:r>
            <a:r>
              <a:rPr lang="zh-TW">
                <a:solidFill>
                  <a:schemeClr val="dk1"/>
                </a:solidFill>
              </a:rPr>
              <a:t>來分割會員等級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計算 </a:t>
            </a:r>
            <a:r>
              <a:rPr lang="zh-TW" u="sng"/>
              <a:t>平均月收入 = 1</a:t>
            </a:r>
            <a:r>
              <a:rPr lang="zh-TW">
                <a:solidFill>
                  <a:schemeClr val="dk1"/>
                </a:solidFill>
              </a:rPr>
              <a:t> 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目標屬性 </a:t>
            </a:r>
            <a:r>
              <a:rPr lang="zh-TW">
                <a:solidFill>
                  <a:srgbClr val="FFFFFF"/>
                </a:solidFill>
                <a:highlight>
                  <a:srgbClr val="980000"/>
                </a:highlight>
              </a:rPr>
              <a:t>會員等級</a:t>
            </a:r>
            <a:r>
              <a:rPr lang="zh-TW">
                <a:solidFill>
                  <a:schemeClr val="dk1"/>
                </a:solidFill>
              </a:rPr>
              <a:t> 的熵：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E(會員等級) = 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	- (2/3) * log</a:t>
            </a:r>
            <a:r>
              <a:rPr baseline="-25000" lang="zh-TW">
                <a:solidFill>
                  <a:schemeClr val="dk1"/>
                </a:solidFill>
              </a:rPr>
              <a:t>2</a:t>
            </a:r>
            <a:r>
              <a:rPr lang="zh-TW">
                <a:solidFill>
                  <a:schemeClr val="dk1"/>
                </a:solidFill>
              </a:rPr>
              <a:t>(2/3) 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	- (1/3) * log</a:t>
            </a:r>
            <a:r>
              <a:rPr baseline="-25000" lang="zh-TW">
                <a:solidFill>
                  <a:schemeClr val="dk1"/>
                </a:solidFill>
              </a:rPr>
              <a:t>2</a:t>
            </a:r>
            <a:r>
              <a:rPr lang="zh-TW">
                <a:solidFill>
                  <a:schemeClr val="dk1"/>
                </a:solidFill>
              </a:rPr>
              <a:t>(1/3)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	≃ 0.92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42" name="Google Shape;1042;p9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43" name="Google Shape;1043;p9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98"/>
          <p:cNvSpPr/>
          <p:nvPr/>
        </p:nvSpPr>
        <p:spPr>
          <a:xfrm>
            <a:off x="6645900" y="3087050"/>
            <a:ext cx="2138100" cy="811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45" name="Google Shape;1045;p98"/>
          <p:cNvSpPr/>
          <p:nvPr/>
        </p:nvSpPr>
        <p:spPr>
          <a:xfrm>
            <a:off x="6645900" y="4304225"/>
            <a:ext cx="2138100" cy="40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" name="Google Shape;1051;p99"/>
          <p:cNvGraphicFramePr/>
          <p:nvPr/>
        </p:nvGraphicFramePr>
        <p:xfrm>
          <a:off x="5870138" y="2438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{D149CC0D-4E0D-46E9-BB83-95C18CD8C42E}</a:tableStyleId>
              </a:tblPr>
              <a:tblGrid>
                <a:gridCol w="694775"/>
                <a:gridCol w="1513750"/>
                <a:gridCol w="693600"/>
              </a:tblGrid>
              <a:tr h="68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年齡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分級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平均月收入 (千)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會員等級</a:t>
                      </a:r>
                      <a:endParaRPr b="1"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</a:tbl>
          </a:graphicData>
        </a:graphic>
      </p:graphicFrame>
      <p:sp>
        <p:nvSpPr>
          <p:cNvPr id="1052" name="Google Shape;1052;p9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決策樹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資訊獲利：</a:t>
            </a:r>
            <a:r>
              <a:rPr lang="zh-TW">
                <a:solidFill>
                  <a:schemeClr val="dk1"/>
                </a:solidFill>
              </a:rPr>
              <a:t>分割後的熵</a:t>
            </a:r>
            <a:r>
              <a:rPr lang="zh-TW">
                <a:solidFill>
                  <a:schemeClr val="dk1"/>
                </a:solidFill>
              </a:rPr>
              <a:t> (6/8)</a:t>
            </a:r>
            <a:endParaRPr/>
          </a:p>
        </p:txBody>
      </p:sp>
      <p:sp>
        <p:nvSpPr>
          <p:cNvPr id="1053" name="Google Shape;1053;p99"/>
          <p:cNvSpPr txBox="1"/>
          <p:nvPr>
            <p:ph idx="1" type="body"/>
          </p:nvPr>
        </p:nvSpPr>
        <p:spPr>
          <a:xfrm>
            <a:off x="533400" y="1791150"/>
            <a:ext cx="47691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考慮 </a:t>
            </a:r>
            <a:r>
              <a:rPr lang="zh-TW">
                <a:solidFill>
                  <a:srgbClr val="FFFFFF"/>
                </a:solidFill>
                <a:highlight>
                  <a:schemeClr val="accent1"/>
                </a:highlight>
              </a:rPr>
              <a:t>平均月收入</a:t>
            </a:r>
            <a:r>
              <a:rPr lang="zh-TW">
                <a:solidFill>
                  <a:schemeClr val="dk1"/>
                </a:solidFill>
              </a:rPr>
              <a:t> 屬性時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計算 </a:t>
            </a:r>
            <a:r>
              <a:rPr lang="zh-TW" u="sng">
                <a:solidFill>
                  <a:schemeClr val="dk1"/>
                </a:solidFill>
              </a:rPr>
              <a:t>平均月收入 = 1</a:t>
            </a:r>
            <a:r>
              <a:rPr lang="zh-TW">
                <a:solidFill>
                  <a:schemeClr val="dk1"/>
                </a:solidFill>
              </a:rPr>
              <a:t> 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目標屬性 會員等級的熵：0.92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計算 </a:t>
            </a:r>
            <a:r>
              <a:rPr lang="zh-TW" u="sng">
                <a:solidFill>
                  <a:srgbClr val="FF9900"/>
                </a:solidFill>
              </a:rPr>
              <a:t>平均月收入 = 2</a:t>
            </a:r>
            <a:r>
              <a:rPr lang="zh-TW">
                <a:solidFill>
                  <a:schemeClr val="dk1"/>
                </a:solidFill>
              </a:rPr>
              <a:t> 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目標屬性 </a:t>
            </a:r>
            <a:r>
              <a:rPr lang="zh-TW">
                <a:solidFill>
                  <a:srgbClr val="FFFFFF"/>
                </a:solidFill>
                <a:highlight>
                  <a:srgbClr val="980000"/>
                </a:highlight>
              </a:rPr>
              <a:t>會員等級</a:t>
            </a:r>
            <a:r>
              <a:rPr lang="zh-TW">
                <a:solidFill>
                  <a:schemeClr val="dk1"/>
                </a:solidFill>
              </a:rPr>
              <a:t>的熵：</a:t>
            </a:r>
            <a:r>
              <a:rPr lang="zh-TW">
                <a:solidFill>
                  <a:srgbClr val="0000FF"/>
                </a:solidFill>
              </a:rPr>
              <a:t>0</a:t>
            </a:r>
            <a:endParaRPr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計算 </a:t>
            </a:r>
            <a:r>
              <a:rPr lang="zh-TW" u="sng">
                <a:solidFill>
                  <a:srgbClr val="0000FF"/>
                </a:solidFill>
              </a:rPr>
              <a:t>平均月收入 = 3</a:t>
            </a:r>
            <a:r>
              <a:rPr lang="zh-TW">
                <a:solidFill>
                  <a:schemeClr val="dk1"/>
                </a:solidFill>
              </a:rPr>
              <a:t> 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目標屬性 </a:t>
            </a:r>
            <a:r>
              <a:rPr lang="zh-TW">
                <a:solidFill>
                  <a:srgbClr val="FFFFFF"/>
                </a:solidFill>
                <a:highlight>
                  <a:srgbClr val="980000"/>
                </a:highlight>
              </a:rPr>
              <a:t>會員等級</a:t>
            </a:r>
            <a:r>
              <a:rPr lang="zh-TW">
                <a:solidFill>
                  <a:schemeClr val="dk1"/>
                </a:solidFill>
              </a:rPr>
              <a:t>的熵：</a:t>
            </a:r>
            <a:r>
              <a:rPr lang="zh-TW">
                <a:solidFill>
                  <a:srgbClr val="FF9900"/>
                </a:solidFill>
              </a:rPr>
              <a:t>0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054" name="Google Shape;1054;p9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55" name="Google Shape;1055;p9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99"/>
          <p:cNvSpPr/>
          <p:nvPr/>
        </p:nvSpPr>
        <p:spPr>
          <a:xfrm>
            <a:off x="6645900" y="4683350"/>
            <a:ext cx="2138100" cy="1243800"/>
          </a:xfrm>
          <a:prstGeom prst="roundRect">
            <a:avLst>
              <a:gd fmla="val 8266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57" name="Google Shape;1057;p99"/>
          <p:cNvSpPr/>
          <p:nvPr/>
        </p:nvSpPr>
        <p:spPr>
          <a:xfrm>
            <a:off x="6645900" y="3898500"/>
            <a:ext cx="2138100" cy="405600"/>
          </a:xfrm>
          <a:prstGeom prst="roundRect">
            <a:avLst>
              <a:gd fmla="val 8266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3" name="Google Shape;1063;p100"/>
          <p:cNvGraphicFramePr/>
          <p:nvPr/>
        </p:nvGraphicFramePr>
        <p:xfrm>
          <a:off x="5870138" y="2438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{D149CC0D-4E0D-46E9-BB83-95C18CD8C42E}</a:tableStyleId>
              </a:tblPr>
              <a:tblGrid>
                <a:gridCol w="694775"/>
                <a:gridCol w="1513750"/>
                <a:gridCol w="693600"/>
              </a:tblGrid>
              <a:tr h="68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年齡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分級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平均月收入 (千)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會員等級</a:t>
                      </a:r>
                      <a:endParaRPr b="1"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</a:tbl>
          </a:graphicData>
        </a:graphic>
      </p:graphicFrame>
      <p:sp>
        <p:nvSpPr>
          <p:cNvPr id="1064" name="Google Shape;1064;p10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決策樹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資訊獲利：</a:t>
            </a:r>
            <a:r>
              <a:rPr lang="zh-TW">
                <a:solidFill>
                  <a:schemeClr val="dk1"/>
                </a:solidFill>
              </a:rPr>
              <a:t>分割後的熵</a:t>
            </a:r>
            <a:r>
              <a:rPr lang="zh-TW">
                <a:solidFill>
                  <a:schemeClr val="dk1"/>
                </a:solidFill>
              </a:rPr>
              <a:t> (7/8)</a:t>
            </a:r>
            <a:endParaRPr/>
          </a:p>
        </p:txBody>
      </p:sp>
      <p:sp>
        <p:nvSpPr>
          <p:cNvPr id="1065" name="Google Shape;1065;p100"/>
          <p:cNvSpPr txBox="1"/>
          <p:nvPr>
            <p:ph idx="1" type="body"/>
          </p:nvPr>
        </p:nvSpPr>
        <p:spPr>
          <a:xfrm>
            <a:off x="533400" y="1791150"/>
            <a:ext cx="51228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考慮 </a:t>
            </a:r>
            <a:r>
              <a:rPr lang="zh-TW">
                <a:solidFill>
                  <a:srgbClr val="FFFFFF"/>
                </a:solidFill>
                <a:highlight>
                  <a:srgbClr val="4A86E8"/>
                </a:highlight>
              </a:rPr>
              <a:t>平均月收入</a:t>
            </a:r>
            <a:r>
              <a:rPr lang="zh-TW">
                <a:solidFill>
                  <a:schemeClr val="dk1"/>
                </a:solidFill>
              </a:rPr>
              <a:t> 屬性時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rgbClr val="FFFFFF"/>
                </a:solidFill>
                <a:highlight>
                  <a:srgbClr val="980000"/>
                </a:highlight>
              </a:rPr>
              <a:t>會員等級</a:t>
            </a:r>
            <a:r>
              <a:rPr lang="zh-TW">
                <a:solidFill>
                  <a:schemeClr val="dk1"/>
                </a:solidFill>
              </a:rPr>
              <a:t> 在分割後的資訊獲利：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InfoGain (會員等級, 平均月收入) = 0.9852 - (0.92 + 0 + 0)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= 0.0652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66" name="Google Shape;1066;p10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67" name="Google Shape;1067;p10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100"/>
          <p:cNvSpPr/>
          <p:nvPr/>
        </p:nvSpPr>
        <p:spPr>
          <a:xfrm>
            <a:off x="6645900" y="2367000"/>
            <a:ext cx="2138100" cy="3513600"/>
          </a:xfrm>
          <a:prstGeom prst="roundRect">
            <a:avLst>
              <a:gd fmla="val 2479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4" name="Google Shape;1074;p101"/>
          <p:cNvGraphicFramePr/>
          <p:nvPr/>
        </p:nvGraphicFramePr>
        <p:xfrm>
          <a:off x="5870138" y="2438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{D149CC0D-4E0D-46E9-BB83-95C18CD8C42E}</a:tableStyleId>
              </a:tblPr>
              <a:tblGrid>
                <a:gridCol w="694775"/>
                <a:gridCol w="1513750"/>
                <a:gridCol w="693600"/>
              </a:tblGrid>
              <a:tr h="68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年齡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分級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平均月收入 (千)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會員等級</a:t>
                      </a:r>
                      <a:endParaRPr b="1"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低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</a:tbl>
          </a:graphicData>
        </a:graphic>
      </p:graphicFrame>
      <p:sp>
        <p:nvSpPr>
          <p:cNvPr id="1075" name="Google Shape;1075;p101"/>
          <p:cNvSpPr/>
          <p:nvPr/>
        </p:nvSpPr>
        <p:spPr>
          <a:xfrm>
            <a:off x="5917650" y="2367000"/>
            <a:ext cx="2866500" cy="3513600"/>
          </a:xfrm>
          <a:prstGeom prst="roundRect">
            <a:avLst>
              <a:gd fmla="val 2479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76" name="Google Shape;1076;p10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決策樹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資訊獲利：</a:t>
            </a:r>
            <a:r>
              <a:rPr lang="zh-TW">
                <a:solidFill>
                  <a:schemeClr val="dk1"/>
                </a:solidFill>
              </a:rPr>
              <a:t>比較結果</a:t>
            </a:r>
            <a:r>
              <a:rPr lang="zh-TW">
                <a:solidFill>
                  <a:schemeClr val="dk1"/>
                </a:solidFill>
              </a:rPr>
              <a:t> (8/8)</a:t>
            </a:r>
            <a:endParaRPr/>
          </a:p>
        </p:txBody>
      </p:sp>
      <p:sp>
        <p:nvSpPr>
          <p:cNvPr id="1077" name="Google Shape;1077;p101"/>
          <p:cNvSpPr txBox="1"/>
          <p:nvPr>
            <p:ph idx="1" type="body"/>
          </p:nvPr>
        </p:nvSpPr>
        <p:spPr>
          <a:xfrm>
            <a:off x="533400" y="1791150"/>
            <a:ext cx="51228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考慮 </a:t>
            </a:r>
            <a:r>
              <a:rPr lang="zh-TW">
                <a:solidFill>
                  <a:srgbClr val="FFFFFF"/>
                </a:solidFill>
                <a:highlight>
                  <a:srgbClr val="4A86E8"/>
                </a:highlight>
              </a:rPr>
              <a:t>平均月收入</a:t>
            </a:r>
            <a:r>
              <a:rPr lang="zh-TW">
                <a:solidFill>
                  <a:schemeClr val="dk1"/>
                </a:solidFill>
              </a:rPr>
              <a:t> 屬性時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rgbClr val="FFFFFF"/>
                </a:solidFill>
                <a:highlight>
                  <a:srgbClr val="980000"/>
                </a:highlight>
              </a:rPr>
              <a:t>會員等級</a:t>
            </a:r>
            <a:r>
              <a:rPr lang="zh-TW">
                <a:solidFill>
                  <a:schemeClr val="dk1"/>
                </a:solidFill>
              </a:rPr>
              <a:t> 在分割後的資訊獲利：0.0652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考慮 </a:t>
            </a:r>
            <a:r>
              <a:rPr lang="zh-TW">
                <a:solidFill>
                  <a:srgbClr val="FFFFFF"/>
                </a:solidFill>
                <a:highlight>
                  <a:srgbClr val="4A86E8"/>
                </a:highlight>
              </a:rPr>
              <a:t>年齡分級</a:t>
            </a:r>
            <a:r>
              <a:rPr lang="zh-TW">
                <a:solidFill>
                  <a:schemeClr val="dk1"/>
                </a:solidFill>
              </a:rPr>
              <a:t> 屬性時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rgbClr val="FFFFFF"/>
                </a:solidFill>
                <a:highlight>
                  <a:srgbClr val="980000"/>
                </a:highlight>
              </a:rPr>
              <a:t>會員等級</a:t>
            </a:r>
            <a:r>
              <a:rPr lang="zh-TW">
                <a:solidFill>
                  <a:schemeClr val="dk1"/>
                </a:solidFill>
              </a:rPr>
              <a:t> 在分割後的資訊獲利：0.0142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</a:rPr>
              <a:t>(平均月收入)0.0652 &gt; 0.0142 (年齡分級)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優先選擇</a:t>
            </a:r>
            <a:r>
              <a:rPr lang="zh-TW">
                <a:solidFill>
                  <a:srgbClr val="FFFFFF"/>
                </a:solidFill>
                <a:highlight>
                  <a:srgbClr val="4A86E8"/>
                </a:highlight>
              </a:rPr>
              <a:t>平均月收入</a:t>
            </a:r>
            <a:r>
              <a:rPr lang="zh-TW">
                <a:solidFill>
                  <a:schemeClr val="dk1"/>
                </a:solidFill>
              </a:rPr>
              <a:t> 作為內部節點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8" name="Google Shape;1078;p10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79" name="Google Shape;1079;p10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02"/>
          <p:cNvSpPr txBox="1"/>
          <p:nvPr>
            <p:ph idx="1" type="body"/>
          </p:nvPr>
        </p:nvSpPr>
        <p:spPr>
          <a:xfrm>
            <a:off x="476250" y="1783075"/>
            <a:ext cx="3836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3200"/>
              <a:t>足球賽資料集</a:t>
            </a:r>
            <a:endParaRPr b="1" sz="3200"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案例數量: 14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屬性數量: 5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目標屬性：比賽舉行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能夠用天氣、氣溫、</a:t>
            </a:r>
            <a:br>
              <a:rPr lang="zh-TW"/>
            </a:br>
            <a:r>
              <a:rPr lang="zh-TW"/>
              <a:t>溼度、起風等屬性來預測是否要舉行比賽嗎？</a:t>
            </a:r>
            <a:endParaRPr/>
          </a:p>
        </p:txBody>
      </p:sp>
      <p:sp>
        <p:nvSpPr>
          <p:cNvPr id="1086" name="Google Shape;1086;p10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決策樹舉例 (1/4)</a:t>
            </a:r>
            <a:endParaRPr/>
          </a:p>
        </p:txBody>
      </p:sp>
      <p:sp>
        <p:nvSpPr>
          <p:cNvPr id="1087" name="Google Shape;1087;p10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88" name="Google Shape;1088;p10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https://www.saedsayad.com/decision_tree.htm</a:t>
            </a:r>
            <a:endParaRPr/>
          </a:p>
        </p:txBody>
      </p:sp>
      <p:sp>
        <p:nvSpPr>
          <p:cNvPr id="1089" name="Google Shape;1089;p102"/>
          <p:cNvSpPr/>
          <p:nvPr/>
        </p:nvSpPr>
        <p:spPr>
          <a:xfrm>
            <a:off x="7603675" y="938675"/>
            <a:ext cx="1102800" cy="578400"/>
          </a:xfrm>
          <a:prstGeom prst="wedgeRoundRectCallout">
            <a:avLst>
              <a:gd fmla="val 7862" name="adj1"/>
              <a:gd fmla="val 9241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類別型</a:t>
            </a:r>
            <a:endParaRPr b="1"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目標屬性</a:t>
            </a:r>
            <a:endParaRPr b="1"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090" name="Google Shape;1090;p102"/>
          <p:cNvGraphicFramePr/>
          <p:nvPr/>
        </p:nvGraphicFramePr>
        <p:xfrm>
          <a:off x="4795850" y="181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{D149CC0D-4E0D-46E9-BB83-95C18CD8C42E}</a:tableStyleId>
              </a:tblPr>
              <a:tblGrid>
                <a:gridCol w="684525"/>
                <a:gridCol w="684525"/>
                <a:gridCol w="684525"/>
                <a:gridCol w="684525"/>
                <a:gridCol w="1273500"/>
              </a:tblGrid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天氣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氣溫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溼度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起風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比賽舉行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晴朗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炎熱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停止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晴朗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炎熱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停止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陰天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炎熱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停止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雨天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溫和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雨天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涼爽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雨天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涼爽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停止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陰天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涼爽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晴朗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溫和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停止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晴朗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涼爽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雨天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溫和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晴朗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溫和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陰天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溫和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陰天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炎熱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12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雨天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溫和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停止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0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97" name="Google Shape;1097;p10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https://www.saedsayad.com/decision_tree.htm</a:t>
            </a:r>
            <a:r>
              <a:rPr lang="zh-TW"/>
              <a:t> </a:t>
            </a:r>
            <a:endParaRPr/>
          </a:p>
        </p:txBody>
      </p:sp>
      <p:sp>
        <p:nvSpPr>
          <p:cNvPr id="1098" name="Google Shape;1098;p10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決策樹舉例 (2/4)</a:t>
            </a:r>
            <a:endParaRPr/>
          </a:p>
        </p:txBody>
      </p:sp>
      <p:sp>
        <p:nvSpPr>
          <p:cNvPr id="1099" name="Google Shape;1099;p103"/>
          <p:cNvSpPr txBox="1"/>
          <p:nvPr>
            <p:ph idx="1" type="body"/>
          </p:nvPr>
        </p:nvSpPr>
        <p:spPr>
          <a:xfrm>
            <a:off x="476250" y="17895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00" name="Google Shape;1100;p103"/>
          <p:cNvGraphicFramePr/>
          <p:nvPr/>
        </p:nvGraphicFramePr>
        <p:xfrm>
          <a:off x="1551138" y="215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{D149CC0D-4E0D-46E9-BB83-95C18CD8C42E}</a:tableStyleId>
              </a:tblPr>
              <a:tblGrid>
                <a:gridCol w="934275"/>
                <a:gridCol w="1594825"/>
                <a:gridCol w="1170875"/>
                <a:gridCol w="1170875"/>
                <a:gridCol w="1170875"/>
              </a:tblGrid>
              <a:tr h="425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屬性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規則(值</a:t>
                      </a:r>
                      <a:r>
                        <a:rPr lang="zh-TW" sz="18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⇨比賽</a:t>
                      </a: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)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錯誤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錯誤合計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資訊獲利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  <a:tr h="425550"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天氣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晴朗⇨停止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2/5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4/14</a:t>
                      </a:r>
                      <a:endParaRPr sz="180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0.247</a:t>
                      </a:r>
                      <a:endParaRPr sz="180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5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陰天⇨開場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0/4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vMerge="1"/>
                <a:tc vMerge="1"/>
              </a:tr>
              <a:tr h="2335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雨天⇨開場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2/5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  <a:tc vMerge="1"/>
              </a:tr>
              <a:tr h="425550"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氣溫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炎熱⇨停止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2/4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5/14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0.029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335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溫和⇨開場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2/6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vMerge="1"/>
                <a:tc vMerge="1"/>
              </a:tr>
              <a:tr h="2335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涼爽⇨開場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1/4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vMerge="1"/>
                <a:tc vMerge="1"/>
              </a:tr>
              <a:tr h="2335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溼度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高⇨停止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3/7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4/14</a:t>
                      </a:r>
                      <a:endParaRPr sz="180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0.152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5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正常⇨開場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1/7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  <a:tc vMerge="1"/>
              </a:tr>
              <a:tr h="2335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起風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無⇨開場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2/8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5/14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0.048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335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有⇨停止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3/6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0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07" name="Google Shape;1107;p10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https://www.saedsayad.com/decision_tree.htm</a:t>
            </a:r>
            <a:endParaRPr/>
          </a:p>
        </p:txBody>
      </p:sp>
      <p:sp>
        <p:nvSpPr>
          <p:cNvPr id="1108" name="Google Shape;1108;p10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決策樹舉例 (3/4)</a:t>
            </a:r>
            <a:endParaRPr/>
          </a:p>
        </p:txBody>
      </p:sp>
      <p:sp>
        <p:nvSpPr>
          <p:cNvPr id="1109" name="Google Shape;1109;p104"/>
          <p:cNvSpPr/>
          <p:nvPr/>
        </p:nvSpPr>
        <p:spPr>
          <a:xfrm>
            <a:off x="3969300" y="2298800"/>
            <a:ext cx="1205400" cy="600600"/>
          </a:xfrm>
          <a:prstGeom prst="roundRect">
            <a:avLst>
              <a:gd fmla="val 16667" name="adj"/>
            </a:avLst>
          </a:prstGeom>
          <a:solidFill>
            <a:srgbClr val="0B637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天氣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10" name="Google Shape;1110;p104"/>
          <p:cNvSpPr/>
          <p:nvPr/>
        </p:nvSpPr>
        <p:spPr>
          <a:xfrm>
            <a:off x="3969300" y="4153963"/>
            <a:ext cx="1205400" cy="6006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開場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111" name="Google Shape;1111;p104"/>
          <p:cNvCxnSpPr>
            <a:stCxn id="1109" idx="2"/>
            <a:endCxn id="1110" idx="0"/>
          </p:cNvCxnSpPr>
          <p:nvPr/>
        </p:nvCxnSpPr>
        <p:spPr>
          <a:xfrm>
            <a:off x="4572000" y="2899400"/>
            <a:ext cx="0" cy="12546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2" name="Google Shape;1112;p104"/>
          <p:cNvSpPr txBox="1"/>
          <p:nvPr/>
        </p:nvSpPr>
        <p:spPr>
          <a:xfrm>
            <a:off x="4511038" y="3502013"/>
            <a:ext cx="1056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陰天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113" name="Google Shape;1113;p104"/>
          <p:cNvGraphicFramePr/>
          <p:nvPr/>
        </p:nvGraphicFramePr>
        <p:xfrm>
          <a:off x="776250" y="338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{D149CC0D-4E0D-46E9-BB83-95C18CD8C42E}</a:tableStyleId>
              </a:tblPr>
              <a:tblGrid>
                <a:gridCol w="594600"/>
                <a:gridCol w="594600"/>
                <a:gridCol w="594600"/>
                <a:gridCol w="1106225"/>
              </a:tblGrid>
              <a:tr h="373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氣溫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溼度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起風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比賽舉行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373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炎熱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停止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73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炎熱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停止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73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溫和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停止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73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涼爽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73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溫和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4" name="Google Shape;1114;p104"/>
          <p:cNvGraphicFramePr/>
          <p:nvPr/>
        </p:nvGraphicFramePr>
        <p:xfrm>
          <a:off x="5477725" y="338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{D149CC0D-4E0D-46E9-BB83-95C18CD8C42E}</a:tableStyleId>
              </a:tblPr>
              <a:tblGrid>
                <a:gridCol w="722500"/>
                <a:gridCol w="722500"/>
                <a:gridCol w="523400"/>
                <a:gridCol w="921600"/>
              </a:tblGrid>
              <a:tr h="365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氣溫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溼度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起風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比賽舉行</a:t>
                      </a:r>
                      <a:endParaRPr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365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溫和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65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涼爽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65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涼爽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停止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65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溫和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正常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開場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65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溫和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停止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cxnSp>
        <p:nvCxnSpPr>
          <p:cNvPr id="1115" name="Google Shape;1115;p104"/>
          <p:cNvCxnSpPr>
            <a:stCxn id="1109" idx="2"/>
          </p:cNvCxnSpPr>
          <p:nvPr/>
        </p:nvCxnSpPr>
        <p:spPr>
          <a:xfrm>
            <a:off x="4572000" y="2899400"/>
            <a:ext cx="2286000" cy="4344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6" name="Google Shape;1116;p104"/>
          <p:cNvSpPr txBox="1"/>
          <p:nvPr/>
        </p:nvSpPr>
        <p:spPr>
          <a:xfrm>
            <a:off x="5699013" y="2758688"/>
            <a:ext cx="1056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雨天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117" name="Google Shape;1117;p104"/>
          <p:cNvCxnSpPr>
            <a:stCxn id="1109" idx="2"/>
          </p:cNvCxnSpPr>
          <p:nvPr/>
        </p:nvCxnSpPr>
        <p:spPr>
          <a:xfrm flipH="1">
            <a:off x="2288100" y="2899400"/>
            <a:ext cx="2283900" cy="4278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8" name="Google Shape;1118;p104"/>
          <p:cNvSpPr txBox="1"/>
          <p:nvPr/>
        </p:nvSpPr>
        <p:spPr>
          <a:xfrm>
            <a:off x="2460263" y="2850038"/>
            <a:ext cx="1056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晴朗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05"/>
          <p:cNvSpPr txBox="1"/>
          <p:nvPr>
            <p:ph idx="1" type="body"/>
          </p:nvPr>
        </p:nvSpPr>
        <p:spPr>
          <a:xfrm>
            <a:off x="476250" y="1997300"/>
            <a:ext cx="8191500" cy="4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持續分割各個屬性，直到所有案例都被分到葉節點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10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26" name="Google Shape;1126;p10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https://www.saedsayad.com/decision_tree.htm</a:t>
            </a:r>
            <a:endParaRPr/>
          </a:p>
        </p:txBody>
      </p:sp>
      <p:sp>
        <p:nvSpPr>
          <p:cNvPr id="1127" name="Google Shape;1127;p10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決策樹舉例 (4/4)</a:t>
            </a:r>
            <a:endParaRPr/>
          </a:p>
        </p:txBody>
      </p:sp>
      <p:sp>
        <p:nvSpPr>
          <p:cNvPr id="1128" name="Google Shape;1128;p105"/>
          <p:cNvSpPr txBox="1"/>
          <p:nvPr/>
        </p:nvSpPr>
        <p:spPr>
          <a:xfrm>
            <a:off x="1205775" y="278510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9" name="Google Shape;1129;p105"/>
          <p:cNvSpPr/>
          <p:nvPr/>
        </p:nvSpPr>
        <p:spPr>
          <a:xfrm>
            <a:off x="4042741" y="2723498"/>
            <a:ext cx="1033800" cy="515100"/>
          </a:xfrm>
          <a:prstGeom prst="roundRect">
            <a:avLst>
              <a:gd fmla="val 16667" name="adj"/>
            </a:avLst>
          </a:prstGeom>
          <a:solidFill>
            <a:srgbClr val="0B637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天氣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30" name="Google Shape;1130;p105"/>
          <p:cNvSpPr/>
          <p:nvPr/>
        </p:nvSpPr>
        <p:spPr>
          <a:xfrm>
            <a:off x="2178850" y="3931260"/>
            <a:ext cx="1033800" cy="515100"/>
          </a:xfrm>
          <a:prstGeom prst="roundRect">
            <a:avLst>
              <a:gd fmla="val 16667" name="adj"/>
            </a:avLst>
          </a:prstGeom>
          <a:solidFill>
            <a:srgbClr val="0B637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溼度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31" name="Google Shape;1131;p105"/>
          <p:cNvSpPr/>
          <p:nvPr/>
        </p:nvSpPr>
        <p:spPr>
          <a:xfrm>
            <a:off x="6154300" y="3931260"/>
            <a:ext cx="1033800" cy="515100"/>
          </a:xfrm>
          <a:prstGeom prst="roundRect">
            <a:avLst>
              <a:gd fmla="val 16667" name="adj"/>
            </a:avLst>
          </a:prstGeom>
          <a:solidFill>
            <a:srgbClr val="0B637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起風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32" name="Google Shape;1132;p105"/>
          <p:cNvSpPr/>
          <p:nvPr/>
        </p:nvSpPr>
        <p:spPr>
          <a:xfrm>
            <a:off x="4137991" y="4052750"/>
            <a:ext cx="843300" cy="3936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開場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33" name="Google Shape;1133;p105"/>
          <p:cNvSpPr/>
          <p:nvPr/>
        </p:nvSpPr>
        <p:spPr>
          <a:xfrm>
            <a:off x="1564025" y="5142575"/>
            <a:ext cx="843300" cy="3936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停止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34" name="Google Shape;1134;p105"/>
          <p:cNvSpPr/>
          <p:nvPr/>
        </p:nvSpPr>
        <p:spPr>
          <a:xfrm>
            <a:off x="3139244" y="5142575"/>
            <a:ext cx="843300" cy="3936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開場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35" name="Google Shape;1135;p105"/>
          <p:cNvSpPr/>
          <p:nvPr/>
        </p:nvSpPr>
        <p:spPr>
          <a:xfrm>
            <a:off x="5461938" y="5142575"/>
            <a:ext cx="843300" cy="3936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停止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36" name="Google Shape;1136;p105"/>
          <p:cNvSpPr/>
          <p:nvPr/>
        </p:nvSpPr>
        <p:spPr>
          <a:xfrm>
            <a:off x="7037157" y="5142575"/>
            <a:ext cx="843300" cy="3936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開場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137" name="Google Shape;1137;p105"/>
          <p:cNvCxnSpPr>
            <a:stCxn id="1129" idx="2"/>
            <a:endCxn id="1130" idx="0"/>
          </p:cNvCxnSpPr>
          <p:nvPr/>
        </p:nvCxnSpPr>
        <p:spPr>
          <a:xfrm flipH="1">
            <a:off x="2695741" y="3238598"/>
            <a:ext cx="1863900" cy="6927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8" name="Google Shape;1138;p105"/>
          <p:cNvCxnSpPr>
            <a:stCxn id="1129" idx="2"/>
            <a:endCxn id="1131" idx="0"/>
          </p:cNvCxnSpPr>
          <p:nvPr/>
        </p:nvCxnSpPr>
        <p:spPr>
          <a:xfrm>
            <a:off x="4559641" y="3238598"/>
            <a:ext cx="2111700" cy="6927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9" name="Google Shape;1139;p105"/>
          <p:cNvCxnSpPr>
            <a:stCxn id="1131" idx="2"/>
            <a:endCxn id="1136" idx="0"/>
          </p:cNvCxnSpPr>
          <p:nvPr/>
        </p:nvCxnSpPr>
        <p:spPr>
          <a:xfrm>
            <a:off x="6671200" y="4446360"/>
            <a:ext cx="787500" cy="6963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0" name="Google Shape;1140;p105"/>
          <p:cNvCxnSpPr>
            <a:stCxn id="1131" idx="2"/>
            <a:endCxn id="1135" idx="0"/>
          </p:cNvCxnSpPr>
          <p:nvPr/>
        </p:nvCxnSpPr>
        <p:spPr>
          <a:xfrm flipH="1">
            <a:off x="5883700" y="4446360"/>
            <a:ext cx="787500" cy="6963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1" name="Google Shape;1141;p105"/>
          <p:cNvCxnSpPr>
            <a:stCxn id="1130" idx="2"/>
            <a:endCxn id="1133" idx="0"/>
          </p:cNvCxnSpPr>
          <p:nvPr/>
        </p:nvCxnSpPr>
        <p:spPr>
          <a:xfrm flipH="1">
            <a:off x="1985650" y="4446360"/>
            <a:ext cx="710100" cy="6963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2" name="Google Shape;1142;p105"/>
          <p:cNvCxnSpPr>
            <a:stCxn id="1130" idx="2"/>
            <a:endCxn id="1134" idx="0"/>
          </p:cNvCxnSpPr>
          <p:nvPr/>
        </p:nvCxnSpPr>
        <p:spPr>
          <a:xfrm>
            <a:off x="2695750" y="4446360"/>
            <a:ext cx="865200" cy="6963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3" name="Google Shape;1143;p105"/>
          <p:cNvCxnSpPr>
            <a:stCxn id="1129" idx="2"/>
            <a:endCxn id="1132" idx="0"/>
          </p:cNvCxnSpPr>
          <p:nvPr/>
        </p:nvCxnSpPr>
        <p:spPr>
          <a:xfrm>
            <a:off x="4559641" y="3238598"/>
            <a:ext cx="0" cy="8142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4" name="Google Shape;1144;p105"/>
          <p:cNvSpPr txBox="1"/>
          <p:nvPr/>
        </p:nvSpPr>
        <p:spPr>
          <a:xfrm>
            <a:off x="2628063" y="3468988"/>
            <a:ext cx="1056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晴朗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45" name="Google Shape;1145;p105"/>
          <p:cNvSpPr txBox="1"/>
          <p:nvPr/>
        </p:nvSpPr>
        <p:spPr>
          <a:xfrm>
            <a:off x="5749138" y="3371488"/>
            <a:ext cx="1056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雨天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46" name="Google Shape;1146;p105"/>
          <p:cNvSpPr txBox="1"/>
          <p:nvPr/>
        </p:nvSpPr>
        <p:spPr>
          <a:xfrm>
            <a:off x="4559638" y="3651788"/>
            <a:ext cx="1056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陰天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47" name="Google Shape;1147;p105"/>
          <p:cNvSpPr txBox="1"/>
          <p:nvPr/>
        </p:nvSpPr>
        <p:spPr>
          <a:xfrm>
            <a:off x="1697713" y="4612050"/>
            <a:ext cx="1056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48" name="Google Shape;1148;p105"/>
          <p:cNvSpPr txBox="1"/>
          <p:nvPr/>
        </p:nvSpPr>
        <p:spPr>
          <a:xfrm>
            <a:off x="3172988" y="4612063"/>
            <a:ext cx="1056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正常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49" name="Google Shape;1149;p105"/>
          <p:cNvSpPr txBox="1"/>
          <p:nvPr/>
        </p:nvSpPr>
        <p:spPr>
          <a:xfrm>
            <a:off x="5616238" y="4612063"/>
            <a:ext cx="1056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50" name="Google Shape;1150;p105"/>
          <p:cNvSpPr txBox="1"/>
          <p:nvPr/>
        </p:nvSpPr>
        <p:spPr>
          <a:xfrm>
            <a:off x="7237688" y="4612063"/>
            <a:ext cx="1056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</a:t>
            </a:r>
            <a:endParaRPr sz="16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61"/>
          <p:cNvGrpSpPr/>
          <p:nvPr/>
        </p:nvGrpSpPr>
        <p:grpSpPr>
          <a:xfrm>
            <a:off x="-1343000" y="1065925"/>
            <a:ext cx="12054369" cy="3860400"/>
            <a:chOff x="-1501250" y="2068250"/>
            <a:chExt cx="12054369" cy="3860400"/>
          </a:xfrm>
        </p:grpSpPr>
        <p:pic>
          <p:nvPicPr>
            <p:cNvPr id="413" name="Google Shape;413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13275" y="2068250"/>
              <a:ext cx="6639844" cy="38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01250" y="2068250"/>
              <a:ext cx="6475500" cy="3860400"/>
            </a:xfrm>
            <a:prstGeom prst="parallelogram">
              <a:avLst>
                <a:gd fmla="val 25000" name="adj"/>
              </a:avLst>
            </a:prstGeom>
            <a:noFill/>
            <a:ln>
              <a:noFill/>
            </a:ln>
          </p:spPr>
        </p:pic>
        <p:sp>
          <p:nvSpPr>
            <p:cNvPr id="415" name="Google Shape;415;p61"/>
            <p:cNvSpPr txBox="1"/>
            <p:nvPr/>
          </p:nvSpPr>
          <p:spPr>
            <a:xfrm rot="-899798">
              <a:off x="3865772" y="3621769"/>
              <a:ext cx="1341386" cy="600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4800"/>
                <a:t>VS</a:t>
              </a:r>
              <a:endParaRPr b="1" sz="4800"/>
            </a:p>
          </p:txBody>
        </p:sp>
      </p:grpSp>
      <p:sp>
        <p:nvSpPr>
          <p:cNvPr id="416" name="Google Shape;416;p6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7" name="Google Shape;417;p61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strike="sngStrike"/>
              <a:t>謎の転校生</a:t>
            </a:r>
            <a:br>
              <a:rPr lang="zh-TW" sz="3200" strike="sngStrike"/>
            </a:br>
            <a:r>
              <a:rPr lang="zh-TW" sz="3800"/>
              <a:t>阿明：「大家好，我剛搬到這區！」</a:t>
            </a:r>
            <a:endParaRPr sz="3800"/>
          </a:p>
        </p:txBody>
      </p:sp>
      <p:sp>
        <p:nvSpPr>
          <p:cNvPr id="418" name="Google Shape;418;p61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5342" y="930204"/>
            <a:ext cx="1687524" cy="413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0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57" name="Google Shape;1157;p106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模型</a:t>
            </a:r>
            <a:r>
              <a:rPr lang="zh-TW"/>
              <a:t>評估</a:t>
            </a:r>
            <a:endParaRPr b="0" sz="2400"/>
          </a:p>
        </p:txBody>
      </p:sp>
      <p:sp>
        <p:nvSpPr>
          <p:cNvPr id="1158" name="Google Shape;1158;p106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TW">
                <a:solidFill>
                  <a:schemeClr val="dk1"/>
                </a:solidFill>
              </a:rPr>
              <a:t>這個預測模型準確嗎？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0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65" name="Google Shape;1165;p10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模型評估的指標</a:t>
            </a:r>
            <a:endParaRPr/>
          </a:p>
        </p:txBody>
      </p:sp>
      <p:sp>
        <p:nvSpPr>
          <p:cNvPr id="1166" name="Google Shape;1166;p10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10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正確率：只看分類正確的數量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混淆矩陣：細覽分類正確和錯誤的數量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F度量：考慮分類正確和錯誤之後的綜合指標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個案評估：檢視每筆測試資料的預測結果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08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10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75" name="Google Shape;1175;p10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正確率</a:t>
            </a:r>
            <a:endParaRPr/>
          </a:p>
        </p:txBody>
      </p:sp>
      <p:sp>
        <p:nvSpPr>
          <p:cNvPr id="1176" name="Google Shape;1176;p10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108"/>
          <p:cNvSpPr txBox="1"/>
          <p:nvPr>
            <p:ph idx="2" type="body"/>
          </p:nvPr>
        </p:nvSpPr>
        <p:spPr>
          <a:xfrm>
            <a:off x="5451675" y="1791150"/>
            <a:ext cx="32730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200">
                <a:solidFill>
                  <a:srgbClr val="FF0000"/>
                </a:solidFill>
              </a:rPr>
              <a:t>Correctly Classified Instances: </a:t>
            </a:r>
            <a:r>
              <a:rPr lang="zh-TW" sz="2200" u="sng">
                <a:solidFill>
                  <a:srgbClr val="FF0000"/>
                </a:solidFill>
              </a:rPr>
              <a:t>53 (82.8125%)</a:t>
            </a:r>
            <a:br>
              <a:rPr lang="zh-TW"/>
            </a:br>
            <a:r>
              <a:rPr lang="zh-TW"/>
              <a:t>正確分類案例有82.8125%</a:t>
            </a:r>
            <a:endParaRPr/>
          </a:p>
        </p:txBody>
      </p:sp>
      <p:pic>
        <p:nvPicPr>
          <p:cNvPr id="1178" name="Google Shape;1178;p108"/>
          <p:cNvPicPr preferRelativeResize="0"/>
          <p:nvPr/>
        </p:nvPicPr>
        <p:blipFill rotWithShape="1">
          <a:blip r:embed="rId3">
            <a:alphaModFix/>
          </a:blip>
          <a:srcRect b="12324" l="31618" r="3025" t="19662"/>
          <a:stretch/>
        </p:blipFill>
        <p:spPr>
          <a:xfrm>
            <a:off x="533400" y="1935850"/>
            <a:ext cx="4774575" cy="43405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9" name="Google Shape;1179;p108"/>
          <p:cNvSpPr/>
          <p:nvPr/>
        </p:nvSpPr>
        <p:spPr>
          <a:xfrm>
            <a:off x="680900" y="2517500"/>
            <a:ext cx="4534200" cy="352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80" name="Google Shape;1180;p108"/>
          <p:cNvSpPr/>
          <p:nvPr/>
        </p:nvSpPr>
        <p:spPr>
          <a:xfrm>
            <a:off x="3875950" y="1668067"/>
            <a:ext cx="602400" cy="594600"/>
          </a:xfrm>
          <a:prstGeom prst="wedgeEllipseCallout">
            <a:avLst>
              <a:gd fmla="val -23913" name="adj1"/>
              <a:gd fmla="val 8231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1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0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混淆矩陣</a:t>
            </a:r>
            <a:endParaRPr/>
          </a:p>
        </p:txBody>
      </p:sp>
      <p:sp>
        <p:nvSpPr>
          <p:cNvPr id="1187" name="Google Shape;1187;p109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109"/>
          <p:cNvSpPr txBox="1"/>
          <p:nvPr>
            <p:ph idx="2" type="body"/>
          </p:nvPr>
        </p:nvSpPr>
        <p:spPr>
          <a:xfrm>
            <a:off x="5354275" y="2732950"/>
            <a:ext cx="3370500" cy="3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zh-TW">
                <a:solidFill>
                  <a:srgbClr val="FF0000"/>
                </a:solidFill>
              </a:rPr>
              <a:t>Confusion Matrix</a:t>
            </a:r>
            <a:br>
              <a:rPr lang="zh-TW"/>
            </a:br>
            <a:r>
              <a:rPr lang="zh-TW"/>
              <a:t>混淆矩陣</a:t>
            </a:r>
            <a:endParaRPr/>
          </a:p>
        </p:txBody>
      </p:sp>
      <p:sp>
        <p:nvSpPr>
          <p:cNvPr id="1189" name="Google Shape;1189;p10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90" name="Google Shape;1190;p10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1" name="Google Shape;1191;p109"/>
          <p:cNvPicPr preferRelativeResize="0"/>
          <p:nvPr/>
        </p:nvPicPr>
        <p:blipFill rotWithShape="1">
          <a:blip r:embed="rId3">
            <a:alphaModFix/>
          </a:blip>
          <a:srcRect b="12324" l="31618" r="3025" t="19662"/>
          <a:stretch/>
        </p:blipFill>
        <p:spPr>
          <a:xfrm>
            <a:off x="533400" y="1935850"/>
            <a:ext cx="4774575" cy="43405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2" name="Google Shape;1192;p109"/>
          <p:cNvSpPr/>
          <p:nvPr/>
        </p:nvSpPr>
        <p:spPr>
          <a:xfrm>
            <a:off x="653593" y="5105875"/>
            <a:ext cx="1919100" cy="10494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93" name="Google Shape;1193;p109"/>
          <p:cNvSpPr/>
          <p:nvPr/>
        </p:nvSpPr>
        <p:spPr>
          <a:xfrm>
            <a:off x="2619488" y="4831967"/>
            <a:ext cx="602400" cy="594600"/>
          </a:xfrm>
          <a:prstGeom prst="wedgeEllipseCallout">
            <a:avLst>
              <a:gd fmla="val -74415" name="adj1"/>
              <a:gd fmla="val 5015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  <p:graphicFrame>
        <p:nvGraphicFramePr>
          <p:cNvPr id="1194" name="Google Shape;1194;p109"/>
          <p:cNvGraphicFramePr/>
          <p:nvPr/>
        </p:nvGraphicFramePr>
        <p:xfrm>
          <a:off x="5711400" y="39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{0C20DA84-A5BF-4DE9-951F-F73AC41A1CC6}</a:tableStyleId>
              </a:tblPr>
              <a:tblGrid>
                <a:gridCol w="954175"/>
                <a:gridCol w="954175"/>
                <a:gridCol w="9541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被分為GP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被分為MS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是GP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是MS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F度量</a:t>
            </a:r>
            <a:endParaRPr/>
          </a:p>
        </p:txBody>
      </p:sp>
      <p:sp>
        <p:nvSpPr>
          <p:cNvPr id="1201" name="Google Shape;1201;p11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110"/>
          <p:cNvSpPr txBox="1"/>
          <p:nvPr>
            <p:ph idx="2" type="body"/>
          </p:nvPr>
        </p:nvSpPr>
        <p:spPr>
          <a:xfrm>
            <a:off x="5364875" y="1791150"/>
            <a:ext cx="33600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zh-TW">
                <a:solidFill>
                  <a:srgbClr val="FF0000"/>
                </a:solidFill>
              </a:rPr>
              <a:t>F-Measure</a:t>
            </a:r>
            <a:br>
              <a:rPr lang="zh-TW"/>
            </a:br>
            <a:r>
              <a:rPr lang="zh-TW"/>
              <a:t>F度量，分類成效的綜合評估指標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spcBef>
                <a:spcPts val="56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第一行為第一個出現的值(GP)</a:t>
            </a:r>
            <a:r>
              <a:rPr lang="zh-TW" sz="2200">
                <a:solidFill>
                  <a:schemeClr val="dk1"/>
                </a:solidFill>
              </a:rPr>
              <a:t>的F度量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第二行為第二個出現的值(MS)的F度量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最後一列為加權平均</a:t>
            </a:r>
            <a:r>
              <a:rPr lang="zh-TW" sz="2200">
                <a:solidFill>
                  <a:schemeClr val="dk1"/>
                </a:solidFill>
              </a:rPr>
              <a:t>的F度量</a:t>
            </a:r>
            <a:endParaRPr sz="2200"/>
          </a:p>
        </p:txBody>
      </p:sp>
      <p:sp>
        <p:nvSpPr>
          <p:cNvPr id="1203" name="Google Shape;1203;p1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04" name="Google Shape;1204;p11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5" name="Google Shape;1205;p110"/>
          <p:cNvPicPr preferRelativeResize="0"/>
          <p:nvPr/>
        </p:nvPicPr>
        <p:blipFill rotWithShape="1">
          <a:blip r:embed="rId3">
            <a:alphaModFix/>
          </a:blip>
          <a:srcRect b="12324" l="31618" r="3025" t="19662"/>
          <a:stretch/>
        </p:blipFill>
        <p:spPr>
          <a:xfrm>
            <a:off x="533400" y="1935850"/>
            <a:ext cx="4774575" cy="43405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6" name="Google Shape;1206;p110"/>
          <p:cNvSpPr/>
          <p:nvPr/>
        </p:nvSpPr>
        <p:spPr>
          <a:xfrm>
            <a:off x="4281271" y="4358375"/>
            <a:ext cx="838200" cy="7650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07" name="Google Shape;1207;p110"/>
          <p:cNvSpPr/>
          <p:nvPr/>
        </p:nvSpPr>
        <p:spPr>
          <a:xfrm>
            <a:off x="4552788" y="3580317"/>
            <a:ext cx="602400" cy="594600"/>
          </a:xfrm>
          <a:prstGeom prst="wedgeEllipseCallout">
            <a:avLst>
              <a:gd fmla="val -12183" name="adj1"/>
              <a:gd fmla="val 9192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3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11"/>
          <p:cNvSpPr txBox="1"/>
          <p:nvPr>
            <p:ph idx="1" type="body"/>
          </p:nvPr>
        </p:nvSpPr>
        <p:spPr>
          <a:xfrm>
            <a:off x="533400" y="1791150"/>
            <a:ext cx="4019400" cy="14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對於GP來說</a:t>
            </a:r>
            <a:endParaRPr/>
          </a:p>
        </p:txBody>
      </p:sp>
      <p:sp>
        <p:nvSpPr>
          <p:cNvPr id="1214" name="Google Shape;1214;p111"/>
          <p:cNvSpPr txBox="1"/>
          <p:nvPr>
            <p:ph type="title"/>
          </p:nvPr>
        </p:nvSpPr>
        <p:spPr>
          <a:xfrm>
            <a:off x="476250" y="169425"/>
            <a:ext cx="33741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F-Measure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F度量</a:t>
            </a:r>
            <a:endParaRPr/>
          </a:p>
        </p:txBody>
      </p:sp>
      <p:sp>
        <p:nvSpPr>
          <p:cNvPr id="1215" name="Google Shape;1215;p111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F度量介於0~1之間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F度量越大，表示該模型具有以下特色：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AutoNum type="alphaLcPeriod"/>
            </a:pPr>
            <a:r>
              <a:rPr lang="zh-TW"/>
              <a:t>模型預測的分類，皆為正確分類 </a:t>
            </a:r>
            <a:br>
              <a:rPr lang="zh-TW"/>
            </a:br>
            <a:r>
              <a:rPr lang="zh-TW"/>
              <a:t>(精準率高)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AutoNum type="alphaLcPeriod"/>
            </a:pPr>
            <a:r>
              <a:rPr lang="zh-TW"/>
              <a:t>對於指定分類，模型皆能夠正確預測 </a:t>
            </a:r>
            <a:br>
              <a:rPr lang="zh-TW"/>
            </a:br>
            <a:r>
              <a:rPr lang="zh-TW"/>
              <a:t>(召回率高)</a:t>
            </a:r>
            <a:endParaRPr/>
          </a:p>
        </p:txBody>
      </p:sp>
      <p:sp>
        <p:nvSpPr>
          <p:cNvPr id="1216" name="Google Shape;1216;p1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17" name="Google Shape;1217;p11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https://baike.baidu.com/item/f-measure</a:t>
            </a:r>
            <a:r>
              <a:rPr lang="zh-TW"/>
              <a:t> </a:t>
            </a:r>
            <a:endParaRPr/>
          </a:p>
        </p:txBody>
      </p:sp>
      <p:graphicFrame>
        <p:nvGraphicFramePr>
          <p:cNvPr id="1218" name="Google Shape;1218;p111"/>
          <p:cNvGraphicFramePr/>
          <p:nvPr/>
        </p:nvGraphicFramePr>
        <p:xfrm>
          <a:off x="397575" y="248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{0C20DA84-A5BF-4DE9-951F-F73AC41A1CC6}</a:tableStyleId>
              </a:tblPr>
              <a:tblGrid>
                <a:gridCol w="1566475"/>
                <a:gridCol w="1770025"/>
                <a:gridCol w="818700"/>
              </a:tblGrid>
              <a:tr h="52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被分為GP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被分為MS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TP</a:t>
                      </a: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=41 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正確分為</a:t>
                      </a: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GP)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FN</a:t>
                      </a: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=1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(未能正確分為GP)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是GP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2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FP</a:t>
                      </a: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=10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(不是GP</a:t>
                      </a:r>
                      <a:b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卻被分成GP)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TN</a:t>
                      </a: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=12</a:t>
                      </a:r>
                      <a:endParaRPr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(不是GP，</a:t>
                      </a:r>
                      <a:b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也不分成GP)</a:t>
                      </a:r>
                      <a:endParaRPr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是MS</a:t>
                      </a:r>
                      <a:endParaRPr sz="18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pSp>
        <p:nvGrpSpPr>
          <p:cNvPr id="1219" name="Google Shape;1219;p111"/>
          <p:cNvGrpSpPr/>
          <p:nvPr/>
        </p:nvGrpSpPr>
        <p:grpSpPr>
          <a:xfrm>
            <a:off x="1095300" y="4987600"/>
            <a:ext cx="2895600" cy="676325"/>
            <a:chOff x="533400" y="4969900"/>
            <a:chExt cx="2895600" cy="676325"/>
          </a:xfrm>
        </p:grpSpPr>
        <p:pic>
          <p:nvPicPr>
            <p:cNvPr id="1220" name="Google Shape;1220;p111"/>
            <p:cNvPicPr preferRelativeResize="0"/>
            <p:nvPr/>
          </p:nvPicPr>
          <p:blipFill rotWithShape="1">
            <a:blip r:embed="rId4">
              <a:alphaModFix/>
            </a:blip>
            <a:srcRect b="0" l="0" r="83549" t="0"/>
            <a:stretch/>
          </p:blipFill>
          <p:spPr>
            <a:xfrm>
              <a:off x="533400" y="4969900"/>
              <a:ext cx="661225" cy="67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1" name="Google Shape;1221;p111"/>
            <p:cNvPicPr preferRelativeResize="0"/>
            <p:nvPr/>
          </p:nvPicPr>
          <p:blipFill rotWithShape="1">
            <a:blip r:embed="rId4">
              <a:alphaModFix/>
            </a:blip>
            <a:srcRect b="0" l="45951" r="0" t="0"/>
            <a:stretch/>
          </p:blipFill>
          <p:spPr>
            <a:xfrm>
              <a:off x="1256575" y="4969900"/>
              <a:ext cx="2172425" cy="676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2" name="Google Shape;1222;p111"/>
          <p:cNvSpPr txBox="1"/>
          <p:nvPr>
            <p:ph idx="1" type="body"/>
          </p:nvPr>
        </p:nvSpPr>
        <p:spPr>
          <a:xfrm>
            <a:off x="533400" y="5745350"/>
            <a:ext cx="4019400" cy="7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GP的F度量 = 0.882 </a:t>
            </a:r>
            <a:endParaRPr/>
          </a:p>
        </p:txBody>
      </p:sp>
      <p:pic>
        <p:nvPicPr>
          <p:cNvPr id="1223" name="Google Shape;1223;p111"/>
          <p:cNvPicPr preferRelativeResize="0"/>
          <p:nvPr/>
        </p:nvPicPr>
        <p:blipFill rotWithShape="1">
          <a:blip r:embed="rId5">
            <a:alphaModFix/>
          </a:blip>
          <a:srcRect b="30725" l="31618" r="3025" t="51679"/>
          <a:stretch/>
        </p:blipFill>
        <p:spPr>
          <a:xfrm>
            <a:off x="3990900" y="290300"/>
            <a:ext cx="4774575" cy="11229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4" name="Google Shape;1224;p111"/>
          <p:cNvSpPr/>
          <p:nvPr/>
        </p:nvSpPr>
        <p:spPr>
          <a:xfrm>
            <a:off x="7794500" y="648225"/>
            <a:ext cx="838200" cy="4674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" name="Google Shape;1230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25" y="1380225"/>
            <a:ext cx="3327100" cy="302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112"/>
          <p:cNvSpPr txBox="1"/>
          <p:nvPr>
            <p:ph idx="1" type="body"/>
          </p:nvPr>
        </p:nvSpPr>
        <p:spPr>
          <a:xfrm>
            <a:off x="533400" y="5298936"/>
            <a:ext cx="4019400" cy="11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剛剛在outputFile設定裡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產生了探勘結果檔案</a:t>
            </a:r>
            <a:endParaRPr/>
          </a:p>
        </p:txBody>
      </p:sp>
      <p:sp>
        <p:nvSpPr>
          <p:cNvPr id="1232" name="Google Shape;1232;p1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33" name="Google Shape;1233;p11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個案評估 (1/7)</a:t>
            </a:r>
            <a:endParaRPr/>
          </a:p>
        </p:txBody>
      </p:sp>
      <p:sp>
        <p:nvSpPr>
          <p:cNvPr id="1234" name="Google Shape;1234;p11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112"/>
          <p:cNvSpPr txBox="1"/>
          <p:nvPr>
            <p:ph idx="2" type="body"/>
          </p:nvPr>
        </p:nvSpPr>
        <p:spPr>
          <a:xfrm>
            <a:off x="5397650" y="2090350"/>
            <a:ext cx="3327000" cy="44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使用LibreOffice</a:t>
            </a:r>
            <a:br>
              <a:rPr lang="zh-TW"/>
            </a:br>
            <a:r>
              <a:rPr lang="zh-TW"/>
              <a:t>開啟CSV檔案</a:t>
            </a:r>
            <a:endParaRPr/>
          </a:p>
        </p:txBody>
      </p:sp>
      <p:pic>
        <p:nvPicPr>
          <p:cNvPr id="1236" name="Google Shape;1236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7262" y="3511675"/>
            <a:ext cx="1575575" cy="15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p112"/>
          <p:cNvSpPr/>
          <p:nvPr/>
        </p:nvSpPr>
        <p:spPr>
          <a:xfrm>
            <a:off x="5530288" y="3139755"/>
            <a:ext cx="602400" cy="594600"/>
          </a:xfrm>
          <a:prstGeom prst="wedgeEllipseCallout">
            <a:avLst>
              <a:gd fmla="val 53604" name="adj1"/>
              <a:gd fmla="val 5939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1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238" name="Google Shape;1238;p112"/>
          <p:cNvSpPr/>
          <p:nvPr/>
        </p:nvSpPr>
        <p:spPr>
          <a:xfrm flipH="1">
            <a:off x="4786455" y="3852608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9" name="Google Shape;1239;p112"/>
          <p:cNvGrpSpPr/>
          <p:nvPr/>
        </p:nvGrpSpPr>
        <p:grpSpPr>
          <a:xfrm>
            <a:off x="649355" y="3840988"/>
            <a:ext cx="3879220" cy="1374151"/>
            <a:chOff x="649355" y="3612388"/>
            <a:chExt cx="3879220" cy="1374151"/>
          </a:xfrm>
        </p:grpSpPr>
        <p:sp>
          <p:nvSpPr>
            <p:cNvPr id="1240" name="Google Shape;1240;p112"/>
            <p:cNvSpPr/>
            <p:nvPr/>
          </p:nvSpPr>
          <p:spPr>
            <a:xfrm>
              <a:off x="1568175" y="3761325"/>
              <a:ext cx="2960400" cy="1152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rgbClr val="274E1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/>
                <a:t>stu-sch-2 - test - </a:t>
              </a:r>
              <a:r>
                <a:rPr lang="zh-TW" sz="3000">
                  <a:solidFill>
                    <a:srgbClr val="FF0000"/>
                  </a:solidFill>
                </a:rPr>
                <a:t>predict.csv</a:t>
              </a:r>
              <a:endParaRPr sz="3000">
                <a:solidFill>
                  <a:srgbClr val="FF0000"/>
                </a:solidFill>
              </a:endParaRPr>
            </a:p>
          </p:txBody>
        </p:sp>
        <p:pic>
          <p:nvPicPr>
            <p:cNvPr id="1241" name="Google Shape;1241;p1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9355" y="3612388"/>
              <a:ext cx="997486" cy="1374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2" name="Google Shape;1242;p112"/>
          <p:cNvSpPr/>
          <p:nvPr/>
        </p:nvSpPr>
        <p:spPr>
          <a:xfrm flipH="1" rot="5400000">
            <a:off x="2557900" y="3581600"/>
            <a:ext cx="5475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112"/>
          <p:cNvSpPr/>
          <p:nvPr/>
        </p:nvSpPr>
        <p:spPr>
          <a:xfrm>
            <a:off x="1324100" y="3184075"/>
            <a:ext cx="1637700" cy="31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1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個</a:t>
            </a:r>
            <a:r>
              <a:rPr lang="zh-TW">
                <a:solidFill>
                  <a:schemeClr val="dk1"/>
                </a:solidFill>
              </a:rPr>
              <a:t>案評估 (2/7)</a:t>
            </a:r>
            <a:endParaRPr/>
          </a:p>
        </p:txBody>
      </p:sp>
      <p:sp>
        <p:nvSpPr>
          <p:cNvPr id="1250" name="Google Shape;1250;p113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113"/>
          <p:cNvSpPr txBox="1"/>
          <p:nvPr>
            <p:ph idx="2" type="body"/>
          </p:nvPr>
        </p:nvSpPr>
        <p:spPr>
          <a:xfrm>
            <a:off x="4951525" y="1791150"/>
            <a:ext cx="37731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zh-TW"/>
              <a:t>LibreOffice Calc的Text Import</a:t>
            </a:r>
            <a:br>
              <a:rPr lang="zh-TW"/>
            </a:br>
            <a:r>
              <a:rPr lang="zh-TW"/>
              <a:t>按下 </a:t>
            </a:r>
            <a:r>
              <a:rPr b="1" lang="zh-TW">
                <a:solidFill>
                  <a:srgbClr val="FF0000"/>
                </a:solidFill>
              </a:rPr>
              <a:t>OK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52" name="Google Shape;1252;p1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53" name="Google Shape;1253;p11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4" name="Google Shape;125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791148"/>
            <a:ext cx="4211221" cy="4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113"/>
          <p:cNvSpPr/>
          <p:nvPr/>
        </p:nvSpPr>
        <p:spPr>
          <a:xfrm>
            <a:off x="3098025" y="5993025"/>
            <a:ext cx="838200" cy="4185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56" name="Google Shape;1256;p113"/>
          <p:cNvSpPr/>
          <p:nvPr/>
        </p:nvSpPr>
        <p:spPr>
          <a:xfrm>
            <a:off x="2608813" y="5398430"/>
            <a:ext cx="602400" cy="594600"/>
          </a:xfrm>
          <a:prstGeom prst="wedgeEllipseCallout">
            <a:avLst>
              <a:gd fmla="val 53604" name="adj1"/>
              <a:gd fmla="val 5939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1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個案評估 (3/7)</a:t>
            </a:r>
            <a:endParaRPr/>
          </a:p>
        </p:txBody>
      </p:sp>
      <p:sp>
        <p:nvSpPr>
          <p:cNvPr id="1263" name="Google Shape;1263;p114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114"/>
          <p:cNvSpPr txBox="1"/>
          <p:nvPr>
            <p:ph idx="2" type="body"/>
          </p:nvPr>
        </p:nvSpPr>
        <p:spPr>
          <a:xfrm>
            <a:off x="5207500" y="1791150"/>
            <a:ext cx="35172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lphaUcPeriod"/>
            </a:pPr>
            <a:r>
              <a:rPr lang="zh-TW"/>
              <a:t>測試結果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zh-TW"/>
              <a:t>其他屬性</a:t>
            </a:r>
            <a:endParaRPr/>
          </a:p>
        </p:txBody>
      </p:sp>
      <p:sp>
        <p:nvSpPr>
          <p:cNvPr id="1265" name="Google Shape;1265;p11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66" name="Google Shape;1266;p11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7" name="Google Shape;1267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88" y="1946775"/>
            <a:ext cx="4600575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114"/>
          <p:cNvSpPr/>
          <p:nvPr/>
        </p:nvSpPr>
        <p:spPr>
          <a:xfrm>
            <a:off x="855050" y="3490100"/>
            <a:ext cx="3002100" cy="19506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69" name="Google Shape;1269;p114"/>
          <p:cNvSpPr/>
          <p:nvPr/>
        </p:nvSpPr>
        <p:spPr>
          <a:xfrm>
            <a:off x="3857150" y="3490100"/>
            <a:ext cx="1006200" cy="19506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70" name="Google Shape;1270;p114"/>
          <p:cNvSpPr/>
          <p:nvPr/>
        </p:nvSpPr>
        <p:spPr>
          <a:xfrm>
            <a:off x="1726188" y="2741730"/>
            <a:ext cx="602400" cy="594600"/>
          </a:xfrm>
          <a:prstGeom prst="wedgeEllipseCallout">
            <a:avLst>
              <a:gd fmla="val -1027" name="adj1"/>
              <a:gd fmla="val 8179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A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271" name="Google Shape;1271;p114"/>
          <p:cNvSpPr/>
          <p:nvPr/>
        </p:nvSpPr>
        <p:spPr>
          <a:xfrm>
            <a:off x="4059038" y="2741730"/>
            <a:ext cx="602400" cy="594600"/>
          </a:xfrm>
          <a:prstGeom prst="wedgeEllipseCallout">
            <a:avLst>
              <a:gd fmla="val -1027" name="adj1"/>
              <a:gd fmla="val 8179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B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1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個案評估 (4/7)</a:t>
            </a:r>
            <a:endParaRPr/>
          </a:p>
        </p:txBody>
      </p:sp>
      <p:sp>
        <p:nvSpPr>
          <p:cNvPr id="1278" name="Google Shape;1278;p115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115"/>
          <p:cNvSpPr txBox="1"/>
          <p:nvPr>
            <p:ph idx="2" type="body"/>
          </p:nvPr>
        </p:nvSpPr>
        <p:spPr>
          <a:xfrm>
            <a:off x="5253675" y="1791150"/>
            <a:ext cx="34710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inst# 案例編號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actual 實際值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predicted 預測值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zh-TW">
                <a:solidFill>
                  <a:srgbClr val="FF0000"/>
                </a:solidFill>
              </a:rPr>
              <a:t>error 是否錯誤</a:t>
            </a:r>
            <a:br>
              <a:rPr lang="zh-TW">
                <a:solidFill>
                  <a:srgbClr val="FF0000"/>
                </a:solidFill>
              </a:rPr>
            </a:br>
            <a:r>
              <a:rPr lang="zh-TW">
                <a:solidFill>
                  <a:srgbClr val="FF0000"/>
                </a:solidFill>
              </a:rPr>
              <a:t>錯誤以+表示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distribution</a:t>
            </a:r>
            <a:br>
              <a:rPr lang="zh-TW"/>
            </a:br>
            <a:r>
              <a:rPr lang="zh-TW"/>
              <a:t>每一格表示不同值的預測機率，機率最大的值以*表示</a:t>
            </a:r>
            <a:endParaRPr/>
          </a:p>
        </p:txBody>
      </p:sp>
      <p:sp>
        <p:nvSpPr>
          <p:cNvPr id="1280" name="Google Shape;1280;p11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81" name="Google Shape;1281;p11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2" name="Google Shape;1282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88" y="1946775"/>
            <a:ext cx="4600575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p115"/>
          <p:cNvSpPr/>
          <p:nvPr/>
        </p:nvSpPr>
        <p:spPr>
          <a:xfrm>
            <a:off x="855050" y="3490100"/>
            <a:ext cx="3062400" cy="19506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62"/>
          <p:cNvGrpSpPr/>
          <p:nvPr/>
        </p:nvGrpSpPr>
        <p:grpSpPr>
          <a:xfrm>
            <a:off x="-1343000" y="1065925"/>
            <a:ext cx="12054369" cy="3860400"/>
            <a:chOff x="-1501250" y="2068250"/>
            <a:chExt cx="12054369" cy="3860400"/>
          </a:xfrm>
        </p:grpSpPr>
        <p:pic>
          <p:nvPicPr>
            <p:cNvPr id="426" name="Google Shape;426;p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13275" y="2068250"/>
              <a:ext cx="6639844" cy="38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01250" y="2068250"/>
              <a:ext cx="6475500" cy="3860400"/>
            </a:xfrm>
            <a:prstGeom prst="parallelogram">
              <a:avLst>
                <a:gd fmla="val 25000" name="adj"/>
              </a:avLst>
            </a:prstGeom>
            <a:noFill/>
            <a:ln>
              <a:noFill/>
            </a:ln>
          </p:spPr>
        </p:pic>
        <p:sp>
          <p:nvSpPr>
            <p:cNvPr id="428" name="Google Shape;428;p62"/>
            <p:cNvSpPr txBox="1"/>
            <p:nvPr/>
          </p:nvSpPr>
          <p:spPr>
            <a:xfrm rot="-899798">
              <a:off x="3865772" y="3621769"/>
              <a:ext cx="1341386" cy="600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4800"/>
                <a:t>VS</a:t>
              </a:r>
              <a:endParaRPr b="1" sz="4800"/>
            </a:p>
          </p:txBody>
        </p:sp>
      </p:grpSp>
      <p:sp>
        <p:nvSpPr>
          <p:cNvPr id="429" name="Google Shape;429;p6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0" name="Google Shape;430;p62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800">
                <a:solidFill>
                  <a:schemeClr val="lt1"/>
                </a:solidFill>
              </a:rPr>
              <a:t>「請問我比較適合讀哪所學校呢？」</a:t>
            </a:r>
            <a:endParaRPr sz="3800"/>
          </a:p>
        </p:txBody>
      </p:sp>
      <p:sp>
        <p:nvSpPr>
          <p:cNvPr id="431" name="Google Shape;431;p62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2" name="Google Shape;432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-1146375" y="1988900"/>
            <a:ext cx="340995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2"/>
          <p:cNvSpPr/>
          <p:nvPr/>
        </p:nvSpPr>
        <p:spPr>
          <a:xfrm>
            <a:off x="1769350" y="3874975"/>
            <a:ext cx="1010400" cy="653700"/>
          </a:xfrm>
          <a:prstGeom prst="roundRect">
            <a:avLst>
              <a:gd fmla="val 16667" name="adj"/>
            </a:avLst>
          </a:prstGeom>
          <a:solidFill>
            <a:srgbClr val="F7964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FFFFFF"/>
                </a:solidFill>
              </a:rPr>
              <a:t>GP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434" name="Google Shape;434;p62"/>
          <p:cNvSpPr/>
          <p:nvPr/>
        </p:nvSpPr>
        <p:spPr>
          <a:xfrm rot="-2700000">
            <a:off x="2170801" y="3152202"/>
            <a:ext cx="1049205" cy="52481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7964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5" name="Google Shape;435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2699991">
            <a:off x="6940825" y="2499721"/>
            <a:ext cx="3329300" cy="330910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62"/>
          <p:cNvSpPr/>
          <p:nvPr/>
        </p:nvSpPr>
        <p:spPr>
          <a:xfrm flipH="1" rot="2700000">
            <a:off x="5818201" y="3152202"/>
            <a:ext cx="1049205" cy="52481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62"/>
          <p:cNvSpPr/>
          <p:nvPr/>
        </p:nvSpPr>
        <p:spPr>
          <a:xfrm>
            <a:off x="6258447" y="3971100"/>
            <a:ext cx="1340700" cy="653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FFFFFF"/>
                </a:solidFill>
              </a:rPr>
              <a:t>MS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438" name="Google Shape;438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75342" y="930204"/>
            <a:ext cx="1687524" cy="4131847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2"/>
          <p:cNvSpPr txBox="1"/>
          <p:nvPr>
            <p:ph type="title"/>
          </p:nvPr>
        </p:nvSpPr>
        <p:spPr>
          <a:xfrm rot="2465463">
            <a:off x="1121337" y="2448146"/>
            <a:ext cx="1823486" cy="94384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/>
              <a:t>選我！</a:t>
            </a:r>
            <a:endParaRPr b="0" sz="2800"/>
          </a:p>
        </p:txBody>
      </p:sp>
      <p:sp>
        <p:nvSpPr>
          <p:cNvPr id="440" name="Google Shape;440;p62"/>
          <p:cNvSpPr txBox="1"/>
          <p:nvPr>
            <p:ph type="title"/>
          </p:nvPr>
        </p:nvSpPr>
        <p:spPr>
          <a:xfrm rot="-2700000">
            <a:off x="6401208" y="2142596"/>
            <a:ext cx="1823487" cy="943988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/>
              <a:t>選我！</a:t>
            </a:r>
            <a:endParaRPr b="0" sz="28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1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0" name="Google Shape;1290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88" y="1946775"/>
            <a:ext cx="4600575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Google Shape;1291;p11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個案評估 (5/7)</a:t>
            </a:r>
            <a:endParaRPr/>
          </a:p>
        </p:txBody>
      </p:sp>
      <p:sp>
        <p:nvSpPr>
          <p:cNvPr id="1292" name="Google Shape;1292;p116"/>
          <p:cNvSpPr txBox="1"/>
          <p:nvPr>
            <p:ph idx="2" type="body"/>
          </p:nvPr>
        </p:nvSpPr>
        <p:spPr>
          <a:xfrm>
            <a:off x="5708775" y="1791150"/>
            <a:ext cx="31107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分類錯誤案例</a:t>
            </a:r>
            <a:br>
              <a:rPr lang="zh-TW">
                <a:solidFill>
                  <a:schemeClr val="accent2"/>
                </a:solidFill>
              </a:rPr>
            </a:br>
            <a:r>
              <a:rPr b="1" lang="zh-TW" sz="3200">
                <a:solidFill>
                  <a:schemeClr val="accent2"/>
                </a:solidFill>
              </a:rPr>
              <a:t>案例編號2</a:t>
            </a:r>
            <a:endParaRPr b="1" sz="3200">
              <a:solidFill>
                <a:schemeClr val="accent2"/>
              </a:solidFill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實際值: 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預測值: </a:t>
            </a:r>
            <a:r>
              <a:rPr lang="zh-TW">
                <a:solidFill>
                  <a:schemeClr val="accent2"/>
                </a:solidFill>
              </a:rPr>
              <a:t>GP</a:t>
            </a:r>
            <a:endParaRPr>
              <a:solidFill>
                <a:schemeClr val="accent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錯誤: </a:t>
            </a:r>
            <a:r>
              <a:rPr lang="zh-TW">
                <a:solidFill>
                  <a:schemeClr val="accent2"/>
                </a:solidFill>
              </a:rPr>
              <a:t>是</a:t>
            </a:r>
            <a:endParaRPr>
              <a:solidFill>
                <a:schemeClr val="accent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機率分佈: </a:t>
            </a:r>
            <a:br>
              <a:rPr lang="zh-TW"/>
            </a:br>
            <a:r>
              <a:rPr lang="zh-TW">
                <a:solidFill>
                  <a:schemeClr val="accent2"/>
                </a:solidFill>
              </a:rPr>
              <a:t>GP的機率為0.846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93" name="Google Shape;1293;p11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94" name="Google Shape;1294;p11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116"/>
          <p:cNvSpPr/>
          <p:nvPr/>
        </p:nvSpPr>
        <p:spPr>
          <a:xfrm>
            <a:off x="855050" y="3822075"/>
            <a:ext cx="3062400" cy="3528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17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2" name="Google Shape;1302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88" y="1946775"/>
            <a:ext cx="4600575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11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個案評估 (6/7)</a:t>
            </a:r>
            <a:endParaRPr/>
          </a:p>
        </p:txBody>
      </p:sp>
      <p:sp>
        <p:nvSpPr>
          <p:cNvPr id="1304" name="Google Shape;1304;p117"/>
          <p:cNvSpPr txBox="1"/>
          <p:nvPr>
            <p:ph idx="2" type="body"/>
          </p:nvPr>
        </p:nvSpPr>
        <p:spPr>
          <a:xfrm>
            <a:off x="5708775" y="1791150"/>
            <a:ext cx="31107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8761D"/>
                </a:solidFill>
              </a:rPr>
              <a:t>分類正確案例</a:t>
            </a:r>
            <a:br>
              <a:rPr lang="zh-TW">
                <a:solidFill>
                  <a:srgbClr val="38761D"/>
                </a:solidFill>
              </a:rPr>
            </a:br>
            <a:r>
              <a:rPr b="1" lang="zh-TW" sz="3200">
                <a:solidFill>
                  <a:srgbClr val="38761D"/>
                </a:solidFill>
              </a:rPr>
              <a:t>案例編號5</a:t>
            </a:r>
            <a:endParaRPr b="1" sz="3200">
              <a:solidFill>
                <a:srgbClr val="38761D"/>
              </a:solidFill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實際值: GP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預測值: </a:t>
            </a:r>
            <a:r>
              <a:rPr lang="zh-TW">
                <a:solidFill>
                  <a:srgbClr val="38761D"/>
                </a:solidFill>
              </a:rPr>
              <a:t>GP</a:t>
            </a:r>
            <a:endParaRPr>
              <a:solidFill>
                <a:srgbClr val="38761D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錯誤: 否 (沒有+)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機率分佈: </a:t>
            </a:r>
            <a:br>
              <a:rPr lang="zh-TW"/>
            </a:br>
            <a:r>
              <a:rPr lang="zh-TW">
                <a:solidFill>
                  <a:srgbClr val="38761D"/>
                </a:solidFill>
              </a:rPr>
              <a:t>GP的機率為0.865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305" name="Google Shape;1305;p1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06" name="Google Shape;1306;p11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117"/>
          <p:cNvSpPr/>
          <p:nvPr/>
        </p:nvSpPr>
        <p:spPr>
          <a:xfrm>
            <a:off x="850825" y="4323725"/>
            <a:ext cx="3110700" cy="2619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18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4" name="Google Shape;1314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88" y="1946775"/>
            <a:ext cx="4600575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1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個案評估 (7/7)</a:t>
            </a:r>
            <a:endParaRPr/>
          </a:p>
        </p:txBody>
      </p:sp>
      <p:sp>
        <p:nvSpPr>
          <p:cNvPr id="1316" name="Google Shape;1316;p118"/>
          <p:cNvSpPr txBox="1"/>
          <p:nvPr>
            <p:ph idx="2" type="body"/>
          </p:nvPr>
        </p:nvSpPr>
        <p:spPr>
          <a:xfrm>
            <a:off x="5708775" y="1791150"/>
            <a:ext cx="31107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8761D"/>
                </a:solidFill>
              </a:rPr>
              <a:t>分類正確案例</a:t>
            </a:r>
            <a:br>
              <a:rPr lang="zh-TW">
                <a:solidFill>
                  <a:srgbClr val="38761D"/>
                </a:solidFill>
              </a:rPr>
            </a:br>
            <a:r>
              <a:rPr b="1" lang="zh-TW" sz="3200">
                <a:solidFill>
                  <a:srgbClr val="38761D"/>
                </a:solidFill>
              </a:rPr>
              <a:t>案例編號7</a:t>
            </a:r>
            <a:endParaRPr b="1" sz="3200">
              <a:solidFill>
                <a:srgbClr val="38761D"/>
              </a:solidFill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實際值: GP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預測值: </a:t>
            </a:r>
            <a:r>
              <a:rPr lang="zh-TW">
                <a:solidFill>
                  <a:srgbClr val="38761D"/>
                </a:solidFill>
              </a:rPr>
              <a:t>GP</a:t>
            </a:r>
            <a:endParaRPr>
              <a:solidFill>
                <a:srgbClr val="38761D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錯誤: 否 (沒有+)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機率分佈: </a:t>
            </a:r>
            <a:br>
              <a:rPr lang="zh-TW"/>
            </a:br>
            <a:r>
              <a:rPr lang="zh-TW">
                <a:solidFill>
                  <a:srgbClr val="38761D"/>
                </a:solidFill>
              </a:rPr>
              <a:t>GP的機率為1</a:t>
            </a:r>
            <a:br>
              <a:rPr lang="zh-TW"/>
            </a:br>
            <a:r>
              <a:rPr lang="zh-TW"/>
              <a:t>(100%確定是GP)</a:t>
            </a:r>
            <a:endParaRPr/>
          </a:p>
        </p:txBody>
      </p:sp>
      <p:sp>
        <p:nvSpPr>
          <p:cNvPr id="1317" name="Google Shape;1317;p1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18" name="Google Shape;1318;p11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118"/>
          <p:cNvSpPr/>
          <p:nvPr/>
        </p:nvSpPr>
        <p:spPr>
          <a:xfrm>
            <a:off x="850825" y="4665725"/>
            <a:ext cx="3110700" cy="3135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19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分類：預測未知資料</a:t>
            </a:r>
            <a:endParaRPr b="0" sz="3200"/>
          </a:p>
        </p:txBody>
      </p:sp>
      <p:sp>
        <p:nvSpPr>
          <p:cNvPr id="1326" name="Google Shape;1326;p119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2.</a:t>
            </a:r>
            <a:endParaRPr/>
          </a:p>
        </p:txBody>
      </p:sp>
      <p:sp>
        <p:nvSpPr>
          <p:cNvPr id="1327" name="Google Shape;1327;p1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2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TW" sz="3200">
                <a:solidFill>
                  <a:schemeClr val="dk1"/>
                </a:solidFill>
              </a:rPr>
              <a:t>測試資料與未知資料的差異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類別型的目標屬性</a:t>
            </a:r>
            <a:endParaRPr/>
          </a:p>
        </p:txBody>
      </p:sp>
      <p:sp>
        <p:nvSpPr>
          <p:cNvPr id="1334" name="Google Shape;1334;p1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335" name="Google Shape;1335;p12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12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>
                <a:solidFill>
                  <a:schemeClr val="dk1"/>
                </a:solidFill>
              </a:rPr>
              <a:t>目標屬性有已知分類</a:t>
            </a:r>
            <a:br>
              <a:rPr lang="zh-TW" sz="2200">
                <a:solidFill>
                  <a:schemeClr val="dk1"/>
                </a:solidFill>
              </a:rPr>
            </a:br>
            <a:endParaRPr/>
          </a:p>
        </p:txBody>
      </p:sp>
      <p:pic>
        <p:nvPicPr>
          <p:cNvPr id="1337" name="Google Shape;1337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928" y="2192975"/>
            <a:ext cx="3194350" cy="32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120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200"/>
              <a:t>目標屬性已知類別各一筆案例</a:t>
            </a:r>
            <a:br>
              <a:rPr lang="zh-TW" sz="2200"/>
            </a:br>
            <a:r>
              <a:rPr lang="zh-TW" sz="2200"/>
              <a:t>其他空白 (方便Weka對應)</a:t>
            </a:r>
            <a:endParaRPr sz="2200"/>
          </a:p>
        </p:txBody>
      </p:sp>
      <p:pic>
        <p:nvPicPr>
          <p:cNvPr id="1339" name="Google Shape;1339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875" y="2214400"/>
            <a:ext cx="3194350" cy="32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120"/>
          <p:cNvSpPr/>
          <p:nvPr/>
        </p:nvSpPr>
        <p:spPr>
          <a:xfrm>
            <a:off x="1373700" y="1791150"/>
            <a:ext cx="2861700" cy="88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rgbClr val="0000FF"/>
                </a:solidFill>
              </a:rPr>
              <a:t>stu-sch-</a:t>
            </a:r>
            <a:br>
              <a:rPr lang="zh-TW" sz="2400" u="sng">
                <a:solidFill>
                  <a:srgbClr val="0000FF"/>
                </a:solidFill>
              </a:rPr>
            </a:br>
            <a:r>
              <a:rPr lang="zh-TW" sz="2400" u="sng">
                <a:solidFill>
                  <a:srgbClr val="FF0000"/>
                </a:solidFill>
              </a:rPr>
              <a:t>2 - test</a:t>
            </a:r>
            <a:r>
              <a:rPr lang="zh-TW" sz="2400" u="sng">
                <a:solidFill>
                  <a:srgbClr val="0000FF"/>
                </a:solidFill>
              </a:rPr>
              <a:t>.ods</a:t>
            </a:r>
            <a:endParaRPr sz="2400" u="sng">
              <a:solidFill>
                <a:srgbClr val="0000FF"/>
              </a:solidFill>
            </a:endParaRPr>
          </a:p>
        </p:txBody>
      </p:sp>
      <p:grpSp>
        <p:nvGrpSpPr>
          <p:cNvPr id="1341" name="Google Shape;1341;p120"/>
          <p:cNvGrpSpPr/>
          <p:nvPr/>
        </p:nvGrpSpPr>
        <p:grpSpPr>
          <a:xfrm>
            <a:off x="861432" y="1699354"/>
            <a:ext cx="903331" cy="1018217"/>
            <a:chOff x="6007700" y="2877025"/>
            <a:chExt cx="1315850" cy="1483200"/>
          </a:xfrm>
        </p:grpSpPr>
        <p:sp>
          <p:nvSpPr>
            <p:cNvPr id="1342" name="Google Shape;1342;p120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1343" name="Google Shape;1343;p1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4" name="Google Shape;1344;p120"/>
          <p:cNvSpPr/>
          <p:nvPr/>
        </p:nvSpPr>
        <p:spPr>
          <a:xfrm>
            <a:off x="5545650" y="1791150"/>
            <a:ext cx="2861700" cy="88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rgbClr val="0000FF"/>
                </a:solidFill>
              </a:rPr>
              <a:t>stu-sch-</a:t>
            </a:r>
            <a:br>
              <a:rPr lang="zh-TW" sz="2400" u="sng">
                <a:solidFill>
                  <a:srgbClr val="0000FF"/>
                </a:solidFill>
              </a:rPr>
            </a:br>
            <a:r>
              <a:rPr lang="zh-TW" sz="2400" u="sng">
                <a:solidFill>
                  <a:srgbClr val="FF0000"/>
                </a:solidFill>
              </a:rPr>
              <a:t>3 - unknown</a:t>
            </a:r>
            <a:r>
              <a:rPr lang="zh-TW" sz="2400" u="sng">
                <a:solidFill>
                  <a:srgbClr val="0000FF"/>
                </a:solidFill>
              </a:rPr>
              <a:t>.ods</a:t>
            </a:r>
            <a:endParaRPr sz="2400" u="sng">
              <a:solidFill>
                <a:srgbClr val="0000FF"/>
              </a:solidFill>
            </a:endParaRPr>
          </a:p>
        </p:txBody>
      </p:sp>
      <p:grpSp>
        <p:nvGrpSpPr>
          <p:cNvPr id="1345" name="Google Shape;1345;p120"/>
          <p:cNvGrpSpPr/>
          <p:nvPr/>
        </p:nvGrpSpPr>
        <p:grpSpPr>
          <a:xfrm>
            <a:off x="4886082" y="1699354"/>
            <a:ext cx="903331" cy="1018217"/>
            <a:chOff x="6007700" y="2877025"/>
            <a:chExt cx="1315850" cy="1483200"/>
          </a:xfrm>
        </p:grpSpPr>
        <p:sp>
          <p:nvSpPr>
            <p:cNvPr id="1346" name="Google Shape;1346;p120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1347" name="Google Shape;1347;p1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2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未知資料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0" lang="zh-TW" sz="2200">
                <a:solidFill>
                  <a:schemeClr val="dk1"/>
                </a:solidFill>
              </a:rPr>
              <a:t>目標屬性已知類別各一筆案例，其他空白 (方便Weka對應)</a:t>
            </a:r>
            <a:endParaRPr/>
          </a:p>
        </p:txBody>
      </p:sp>
      <p:sp>
        <p:nvSpPr>
          <p:cNvPr id="1354" name="Google Shape;1354;p1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55" name="Google Shape;1355;p12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6" name="Google Shape;1356;p121"/>
          <p:cNvPicPr preferRelativeResize="0"/>
          <p:nvPr/>
        </p:nvPicPr>
        <p:blipFill rotWithShape="1">
          <a:blip r:embed="rId3">
            <a:alphaModFix/>
          </a:blip>
          <a:srcRect b="29323" l="0" r="0" t="0"/>
          <a:stretch/>
        </p:blipFill>
        <p:spPr>
          <a:xfrm>
            <a:off x="1297150" y="1791150"/>
            <a:ext cx="6454600" cy="4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121"/>
          <p:cNvSpPr/>
          <p:nvPr/>
        </p:nvSpPr>
        <p:spPr>
          <a:xfrm>
            <a:off x="3355038" y="1791150"/>
            <a:ext cx="2861700" cy="88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rgbClr val="0000FF"/>
                </a:solidFill>
              </a:rPr>
              <a:t>stu-sch-</a:t>
            </a:r>
            <a:br>
              <a:rPr lang="zh-TW" sz="2400" u="sng">
                <a:solidFill>
                  <a:srgbClr val="0000FF"/>
                </a:solidFill>
              </a:rPr>
            </a:br>
            <a:r>
              <a:rPr lang="zh-TW" sz="2400" u="sng">
                <a:solidFill>
                  <a:srgbClr val="FF0000"/>
                </a:solidFill>
              </a:rPr>
              <a:t>3 - unknown</a:t>
            </a:r>
            <a:r>
              <a:rPr lang="zh-TW" sz="2400" u="sng">
                <a:solidFill>
                  <a:srgbClr val="0000FF"/>
                </a:solidFill>
              </a:rPr>
              <a:t>.ods</a:t>
            </a:r>
            <a:endParaRPr sz="2400" u="sng">
              <a:solidFill>
                <a:srgbClr val="0000FF"/>
              </a:solidFill>
            </a:endParaRPr>
          </a:p>
        </p:txBody>
      </p:sp>
      <p:grpSp>
        <p:nvGrpSpPr>
          <p:cNvPr id="1358" name="Google Shape;1358;p121"/>
          <p:cNvGrpSpPr/>
          <p:nvPr/>
        </p:nvGrpSpPr>
        <p:grpSpPr>
          <a:xfrm>
            <a:off x="2611932" y="1699354"/>
            <a:ext cx="903331" cy="1018217"/>
            <a:chOff x="6007700" y="2877025"/>
            <a:chExt cx="1315850" cy="1483200"/>
          </a:xfrm>
        </p:grpSpPr>
        <p:sp>
          <p:nvSpPr>
            <p:cNvPr id="1359" name="Google Shape;1359;p121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1360" name="Google Shape;1360;p1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1" name="Google Shape;1361;p121"/>
          <p:cNvSpPr/>
          <p:nvPr/>
        </p:nvSpPr>
        <p:spPr>
          <a:xfrm>
            <a:off x="5123600" y="3690050"/>
            <a:ext cx="1501500" cy="13335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2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本例中</a:t>
            </a:r>
            <a:r>
              <a:rPr lang="zh-TW">
                <a:solidFill>
                  <a:schemeClr val="dk1"/>
                </a:solidFill>
              </a:rPr>
              <a:t>未知資料的由來</a:t>
            </a:r>
            <a:endParaRPr/>
          </a:p>
        </p:txBody>
      </p:sp>
      <p:sp>
        <p:nvSpPr>
          <p:cNvPr id="1368" name="Google Shape;1368;p1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369" name="Google Shape;1369;p12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122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chemeClr val="dk1"/>
                </a:solidFill>
              </a:rPr>
              <a:t>未知資料</a:t>
            </a:r>
            <a:br>
              <a:rPr b="1" lang="zh-TW" sz="2000">
                <a:solidFill>
                  <a:schemeClr val="dk1"/>
                </a:solidFill>
              </a:rPr>
            </a:br>
            <a:r>
              <a:rPr b="1" lang="zh-TW" sz="2000">
                <a:solidFill>
                  <a:schemeClr val="dk1"/>
                </a:solidFill>
              </a:rPr>
              <a:t>共42筆案例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371" name="Google Shape;1371;p122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前N筆案例為目標屬性的類別各一筆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其他案例的目標屬性為空白 (表示缺失值)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</a:rPr>
              <a:t>在此例子中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第3~22筆的正確分類為School=GP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第23~42筆案例的正確分類為</a:t>
            </a:r>
            <a:br>
              <a:rPr lang="zh-TW" sz="2000">
                <a:solidFill>
                  <a:schemeClr val="dk1"/>
                </a:solidFill>
              </a:rPr>
            </a:br>
            <a:r>
              <a:rPr lang="zh-TW" sz="2000">
                <a:solidFill>
                  <a:schemeClr val="dk1"/>
                </a:solidFill>
              </a:rPr>
              <a:t>School=MS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</a:rPr>
              <a:t>讓我們來看看預測的準不準吧！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372" name="Google Shape;1372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263" y="2214400"/>
            <a:ext cx="3194350" cy="3277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3" name="Google Shape;1373;p122"/>
          <p:cNvGrpSpPr/>
          <p:nvPr/>
        </p:nvGrpSpPr>
        <p:grpSpPr>
          <a:xfrm>
            <a:off x="782470" y="1699354"/>
            <a:ext cx="3521268" cy="1018217"/>
            <a:chOff x="4886082" y="1699354"/>
            <a:chExt cx="3521268" cy="1018217"/>
          </a:xfrm>
        </p:grpSpPr>
        <p:sp>
          <p:nvSpPr>
            <p:cNvPr id="1374" name="Google Shape;1374;p122"/>
            <p:cNvSpPr/>
            <p:nvPr/>
          </p:nvSpPr>
          <p:spPr>
            <a:xfrm>
              <a:off x="5545650" y="1791150"/>
              <a:ext cx="2861700" cy="889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 u="sng">
                  <a:solidFill>
                    <a:srgbClr val="0000FF"/>
                  </a:solidFill>
                </a:rPr>
                <a:t>stu-sch-</a:t>
              </a:r>
              <a:br>
                <a:rPr lang="zh-TW" sz="2400" u="sng">
                  <a:solidFill>
                    <a:srgbClr val="0000FF"/>
                  </a:solidFill>
                </a:rPr>
              </a:br>
              <a:r>
                <a:rPr lang="zh-TW" sz="2400" u="sng">
                  <a:solidFill>
                    <a:srgbClr val="FF0000"/>
                  </a:solidFill>
                </a:rPr>
                <a:t>3 - unknown</a:t>
              </a:r>
              <a:r>
                <a:rPr lang="zh-TW" sz="2400" u="sng">
                  <a:solidFill>
                    <a:srgbClr val="0000FF"/>
                  </a:solidFill>
                </a:rPr>
                <a:t>.ods</a:t>
              </a:r>
              <a:endParaRPr sz="2400" u="sng">
                <a:solidFill>
                  <a:srgbClr val="0000FF"/>
                </a:solidFill>
              </a:endParaRPr>
            </a:p>
          </p:txBody>
        </p:sp>
        <p:grpSp>
          <p:nvGrpSpPr>
            <p:cNvPr id="1375" name="Google Shape;1375;p122"/>
            <p:cNvGrpSpPr/>
            <p:nvPr/>
          </p:nvGrpSpPr>
          <p:grpSpPr>
            <a:xfrm>
              <a:off x="4886082" y="1699354"/>
              <a:ext cx="903331" cy="1018217"/>
              <a:chOff x="6007700" y="2877025"/>
              <a:chExt cx="1315850" cy="1483200"/>
            </a:xfrm>
          </p:grpSpPr>
          <p:sp>
            <p:nvSpPr>
              <p:cNvPr id="1376" name="Google Shape;1376;p122"/>
              <p:cNvSpPr/>
              <p:nvPr/>
            </p:nvSpPr>
            <p:spPr>
              <a:xfrm>
                <a:off x="6088575" y="2877025"/>
                <a:ext cx="1159800" cy="14832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descr="D:\Desktop\Dropbox\108-2 成大課程\0319 WEKA實作：機器學習 監督式學習\課程網頁icon\ods.emf" id="1377" name="Google Shape;1377;p12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007700" y="2976450"/>
                <a:ext cx="1315850" cy="1315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1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84" name="Google Shape;1384;p123"/>
          <p:cNvSpPr txBox="1"/>
          <p:nvPr>
            <p:ph idx="1" type="body"/>
          </p:nvPr>
        </p:nvSpPr>
        <p:spPr>
          <a:xfrm>
            <a:off x="4021500" y="1783075"/>
            <a:ext cx="4646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 sz="2200">
                <a:solidFill>
                  <a:schemeClr val="dk1"/>
                </a:solidFill>
              </a:rPr>
              <a:t>開啟檔案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 sz="2200">
                <a:solidFill>
                  <a:schemeClr val="dk1"/>
                </a:solidFill>
              </a:rPr>
              <a:t>執行分類：J48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zh-TW" sz="2200"/>
              <a:t>檢視未知案例預測結果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385" name="Google Shape;1385;p12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TW" sz="2800">
                <a:solidFill>
                  <a:schemeClr val="dk1"/>
                </a:solidFill>
              </a:rPr>
              <a:t>分類：</a:t>
            </a:r>
            <a:r>
              <a:rPr b="0" lang="zh-TW" sz="2800">
                <a:solidFill>
                  <a:schemeClr val="dk1"/>
                </a:solidFill>
              </a:rPr>
              <a:t>預測未知案例</a:t>
            </a:r>
            <a:endParaRPr b="0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實作步驟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2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STEP 1. 開啟檔案</a:t>
            </a:r>
            <a:endParaRPr/>
          </a:p>
        </p:txBody>
      </p:sp>
      <p:sp>
        <p:nvSpPr>
          <p:cNvPr id="1392" name="Google Shape;1392;p1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93" name="Google Shape;1393;p12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4" name="Google Shape;1394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98" y="2122073"/>
            <a:ext cx="5312100" cy="40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124"/>
          <p:cNvSpPr/>
          <p:nvPr/>
        </p:nvSpPr>
        <p:spPr>
          <a:xfrm>
            <a:off x="533400" y="2618250"/>
            <a:ext cx="838200" cy="3399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96" name="Google Shape;1396;p124"/>
          <p:cNvSpPr/>
          <p:nvPr/>
        </p:nvSpPr>
        <p:spPr>
          <a:xfrm>
            <a:off x="5273700" y="4085163"/>
            <a:ext cx="28827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u="sng">
                <a:solidFill>
                  <a:srgbClr val="0000FF"/>
                </a:solidFill>
              </a:rPr>
              <a:t>stu-sch-</a:t>
            </a:r>
            <a:br>
              <a:rPr lang="zh-TW" sz="3200" u="sng">
                <a:solidFill>
                  <a:srgbClr val="0000FF"/>
                </a:solidFill>
              </a:rPr>
            </a:br>
            <a:r>
              <a:rPr lang="zh-TW" sz="3200" u="sng">
                <a:solidFill>
                  <a:srgbClr val="FF0000"/>
                </a:solidFill>
              </a:rPr>
              <a:t>1 - train</a:t>
            </a:r>
            <a:r>
              <a:rPr lang="zh-TW" sz="3200" u="sng">
                <a:solidFill>
                  <a:srgbClr val="0000FF"/>
                </a:solidFill>
              </a:rPr>
              <a:t>.ods</a:t>
            </a:r>
            <a:endParaRPr sz="3200" u="sng">
              <a:solidFill>
                <a:srgbClr val="0000FF"/>
              </a:solidFill>
            </a:endParaRPr>
          </a:p>
        </p:txBody>
      </p:sp>
      <p:sp>
        <p:nvSpPr>
          <p:cNvPr id="1397" name="Google Shape;1397;p124"/>
          <p:cNvSpPr/>
          <p:nvPr/>
        </p:nvSpPr>
        <p:spPr>
          <a:xfrm flipH="1" rot="1193314">
            <a:off x="1559459" y="3345434"/>
            <a:ext cx="3541531" cy="52479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8" name="Google Shape;1398;p124"/>
          <p:cNvGrpSpPr/>
          <p:nvPr/>
        </p:nvGrpSpPr>
        <p:grpSpPr>
          <a:xfrm>
            <a:off x="6057125" y="2758675"/>
            <a:ext cx="1315850" cy="1483200"/>
            <a:chOff x="6007700" y="2877025"/>
            <a:chExt cx="1315850" cy="1483200"/>
          </a:xfrm>
        </p:grpSpPr>
        <p:sp>
          <p:nvSpPr>
            <p:cNvPr id="1399" name="Google Shape;1399;p124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1400" name="Google Shape;1400;p1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2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07" name="Google Shape;1407;p12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STEP 2. 執行分類</a:t>
            </a:r>
            <a:endParaRPr/>
          </a:p>
        </p:txBody>
      </p:sp>
      <p:sp>
        <p:nvSpPr>
          <p:cNvPr id="1408" name="Google Shape;1408;p12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12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lphaLcPeriod"/>
            </a:pPr>
            <a:r>
              <a:rPr lang="zh-TW"/>
              <a:t>設定分類演算法與目標屬性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lphaLcPeriod"/>
            </a:pPr>
            <a:r>
              <a:rPr b="1" lang="zh-TW">
                <a:solidFill>
                  <a:srgbClr val="FF0000"/>
                </a:solidFill>
              </a:rPr>
              <a:t>設定測試選項</a:t>
            </a:r>
            <a:endParaRPr b="1">
              <a:solidFill>
                <a:srgbClr val="FF0000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TW"/>
              <a:t>設定輸出結果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TW"/>
              <a:t>執行分類</a:t>
            </a:r>
            <a:endParaRPr/>
          </a:p>
        </p:txBody>
      </p:sp>
      <p:pic>
        <p:nvPicPr>
          <p:cNvPr id="1410" name="Google Shape;1410;p125"/>
          <p:cNvPicPr preferRelativeResize="0"/>
          <p:nvPr/>
        </p:nvPicPr>
        <p:blipFill rotWithShape="1">
          <a:blip r:embed="rId3">
            <a:alphaModFix/>
          </a:blip>
          <a:srcRect b="0" l="0" r="24744" t="0"/>
          <a:stretch/>
        </p:blipFill>
        <p:spPr>
          <a:xfrm>
            <a:off x="5139100" y="2147550"/>
            <a:ext cx="4004899" cy="39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7" name="Google Shape;447;p63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" u="sng">
                <a:solidFill>
                  <a:schemeClr val="hlink"/>
                </a:solidFill>
                <a:hlinkClick r:id="rId3"/>
              </a:rPr>
              <a:t>https://www.indiatoday.in/education-today/gk-current-affairs/story/ai-tells-you-which-medical-treatment-is-better-1391840-2018-11-19</a:t>
            </a:r>
            <a:r>
              <a:rPr lang="zh-TW" sz="800"/>
              <a:t> </a:t>
            </a:r>
            <a:endParaRPr sz="800"/>
          </a:p>
        </p:txBody>
      </p:sp>
      <p:sp>
        <p:nvSpPr>
          <p:cNvPr id="448" name="Google Shape;448;p63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讓</a:t>
            </a:r>
            <a:r>
              <a:rPr lang="zh-TW" u="sng"/>
              <a:t>人工智慧</a:t>
            </a:r>
            <a:r>
              <a:rPr lang="zh-TW"/>
              <a:t>給你建議吧</a:t>
            </a:r>
            <a:endParaRPr/>
          </a:p>
        </p:txBody>
      </p:sp>
      <p:pic>
        <p:nvPicPr>
          <p:cNvPr id="449" name="Google Shape;44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795825" y="1432550"/>
            <a:ext cx="5552351" cy="31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3"/>
          <p:cNvSpPr txBox="1"/>
          <p:nvPr>
            <p:ph type="title"/>
          </p:nvPr>
        </p:nvSpPr>
        <p:spPr>
          <a:xfrm>
            <a:off x="3138500" y="4460125"/>
            <a:ext cx="11619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AI</a:t>
            </a:r>
            <a:endParaRPr sz="32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2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17" name="Google Shape;1417;p12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STEP 2. 執行分類 (1/12)</a:t>
            </a:r>
            <a:br>
              <a:rPr lang="zh-TW"/>
            </a:br>
            <a:r>
              <a:rPr lang="zh-TW"/>
              <a:t>a. 設定分類演算法與目標屬性</a:t>
            </a:r>
            <a:endParaRPr/>
          </a:p>
        </p:txBody>
      </p:sp>
      <p:sp>
        <p:nvSpPr>
          <p:cNvPr id="1418" name="Google Shape;1418;p12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126"/>
          <p:cNvSpPr txBox="1"/>
          <p:nvPr>
            <p:ph idx="2" type="body"/>
          </p:nvPr>
        </p:nvSpPr>
        <p:spPr>
          <a:xfrm>
            <a:off x="6134625" y="2351475"/>
            <a:ext cx="2590200" cy="41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rgbClr val="FF0000"/>
                </a:solidFill>
              </a:rPr>
              <a:t>Attributes: </a:t>
            </a:r>
            <a:r>
              <a:rPr lang="zh-TW" u="sng">
                <a:solidFill>
                  <a:srgbClr val="FF0000"/>
                </a:solidFill>
              </a:rPr>
              <a:t>30</a:t>
            </a:r>
            <a:br>
              <a:rPr lang="zh-TW" u="sng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先記得屬性數量，共30個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rgbClr val="FF0000"/>
                </a:solidFill>
              </a:rPr>
              <a:t>Classify</a:t>
            </a:r>
            <a:r>
              <a:rPr lang="zh-TW">
                <a:solidFill>
                  <a:schemeClr val="dk1"/>
                </a:solidFill>
              </a:rPr>
              <a:t> 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切換到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分類面板</a:t>
            </a:r>
            <a:endParaRPr/>
          </a:p>
        </p:txBody>
      </p:sp>
      <p:sp>
        <p:nvSpPr>
          <p:cNvPr id="1420" name="Google Shape;1420;p12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12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2" name="Google Shape;1422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791152"/>
            <a:ext cx="5477911" cy="47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126"/>
          <p:cNvPicPr preferRelativeResize="0"/>
          <p:nvPr/>
        </p:nvPicPr>
        <p:blipFill rotWithShape="1">
          <a:blip r:embed="rId4">
            <a:alphaModFix/>
          </a:blip>
          <a:srcRect b="20641" l="0" r="56018" t="0"/>
          <a:stretch/>
        </p:blipFill>
        <p:spPr>
          <a:xfrm>
            <a:off x="3392125" y="3111675"/>
            <a:ext cx="2742501" cy="370342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4" name="Google Shape;1424;p126"/>
          <p:cNvSpPr/>
          <p:nvPr/>
        </p:nvSpPr>
        <p:spPr>
          <a:xfrm>
            <a:off x="1238275" y="2001075"/>
            <a:ext cx="749100" cy="3504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425" name="Google Shape;1425;p126"/>
          <p:cNvSpPr/>
          <p:nvPr/>
        </p:nvSpPr>
        <p:spPr>
          <a:xfrm>
            <a:off x="2228875" y="1494530"/>
            <a:ext cx="602400" cy="594600"/>
          </a:xfrm>
          <a:prstGeom prst="wedgeEllipseCallout">
            <a:avLst>
              <a:gd fmla="val -74697" name="adj1"/>
              <a:gd fmla="val 5001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426" name="Google Shape;1426;p126"/>
          <p:cNvSpPr/>
          <p:nvPr/>
        </p:nvSpPr>
        <p:spPr>
          <a:xfrm flipH="1" rot="1507884">
            <a:off x="2169331" y="2409719"/>
            <a:ext cx="1115387" cy="52488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126"/>
          <p:cNvSpPr/>
          <p:nvPr/>
        </p:nvSpPr>
        <p:spPr>
          <a:xfrm>
            <a:off x="2332075" y="3389575"/>
            <a:ext cx="749100" cy="3504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428" name="Google Shape;1428;p126"/>
          <p:cNvSpPr/>
          <p:nvPr/>
        </p:nvSpPr>
        <p:spPr>
          <a:xfrm>
            <a:off x="1626475" y="2750630"/>
            <a:ext cx="602400" cy="594600"/>
          </a:xfrm>
          <a:prstGeom prst="wedgeEllipseCallout">
            <a:avLst>
              <a:gd fmla="val 77133" name="adj1"/>
              <a:gd fmla="val 5698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1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12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(2/12)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a. 設定分類演算法與目標屬性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35" name="Google Shape;1435;p127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127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zh-TW"/>
              <a:t>Classifier </a:t>
            </a:r>
            <a:r>
              <a:rPr lang="zh-TW">
                <a:solidFill>
                  <a:schemeClr val="dk1"/>
                </a:solidFill>
              </a:rPr>
              <a:t> ⇨ </a:t>
            </a:r>
            <a:r>
              <a:rPr lang="zh-TW">
                <a:solidFill>
                  <a:srgbClr val="FF0000"/>
                </a:solidFill>
              </a:rPr>
              <a:t>Choose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選擇分類演算法</a:t>
            </a:r>
            <a:br>
              <a:rPr lang="zh-TW">
                <a:solidFill>
                  <a:schemeClr val="dk1"/>
                </a:solidFill>
              </a:rPr>
            </a:br>
            <a:r>
              <a:rPr lang="zh-TW" sz="2000" u="sng">
                <a:solidFill>
                  <a:schemeClr val="dk1"/>
                </a:solidFill>
              </a:rPr>
              <a:t>weka.classifiers</a:t>
            </a:r>
            <a:br>
              <a:rPr lang="zh-TW" sz="2000" u="sng">
                <a:solidFill>
                  <a:schemeClr val="dk1"/>
                </a:solidFill>
              </a:rPr>
            </a:br>
            <a:r>
              <a:rPr lang="zh-TW" sz="2000" u="sng">
                <a:solidFill>
                  <a:schemeClr val="dk1"/>
                </a:solidFill>
              </a:rPr>
              <a:t>.trees.</a:t>
            </a:r>
            <a:r>
              <a:rPr lang="zh-TW" u="sng">
                <a:solidFill>
                  <a:srgbClr val="FF0000"/>
                </a:solidFill>
              </a:rPr>
              <a:t>J48</a:t>
            </a:r>
            <a:endParaRPr u="sng"/>
          </a:p>
        </p:txBody>
      </p:sp>
      <p:sp>
        <p:nvSpPr>
          <p:cNvPr id="1437" name="Google Shape;1437;p12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38" name="Google Shape;1438;p12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9" name="Google Shape;1439;p127"/>
          <p:cNvPicPr preferRelativeResize="0"/>
          <p:nvPr/>
        </p:nvPicPr>
        <p:blipFill rotWithShape="1">
          <a:blip r:embed="rId3">
            <a:alphaModFix/>
          </a:blip>
          <a:srcRect b="12656" l="0" r="45828" t="0"/>
          <a:stretch/>
        </p:blipFill>
        <p:spPr>
          <a:xfrm>
            <a:off x="668075" y="1884438"/>
            <a:ext cx="3750050" cy="452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127"/>
          <p:cNvSpPr/>
          <p:nvPr/>
        </p:nvSpPr>
        <p:spPr>
          <a:xfrm>
            <a:off x="625275" y="2307925"/>
            <a:ext cx="771300" cy="3300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441" name="Google Shape;1441;p127"/>
          <p:cNvSpPr/>
          <p:nvPr/>
        </p:nvSpPr>
        <p:spPr>
          <a:xfrm>
            <a:off x="1396575" y="4701675"/>
            <a:ext cx="771300" cy="3300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cxnSp>
        <p:nvCxnSpPr>
          <p:cNvPr id="1442" name="Google Shape;1442;p127"/>
          <p:cNvCxnSpPr/>
          <p:nvPr/>
        </p:nvCxnSpPr>
        <p:spPr>
          <a:xfrm>
            <a:off x="1109500" y="2865500"/>
            <a:ext cx="604800" cy="172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443" name="Google Shape;1443;p127"/>
          <p:cNvSpPr/>
          <p:nvPr/>
        </p:nvSpPr>
        <p:spPr>
          <a:xfrm>
            <a:off x="2323775" y="3849767"/>
            <a:ext cx="602400" cy="594600"/>
          </a:xfrm>
          <a:prstGeom prst="wedgeEllipseCallout">
            <a:avLst>
              <a:gd fmla="val -56935" name="adj1"/>
              <a:gd fmla="val 725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3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2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(3/12)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a. 設定分類演算法與目標屬性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0" name="Google Shape;1450;p128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128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zh-TW"/>
              <a:t>選擇目標屬性</a:t>
            </a:r>
            <a:br>
              <a:rPr lang="zh-TW"/>
            </a:br>
            <a:br>
              <a:rPr lang="zh-TW"/>
            </a:br>
            <a:r>
              <a:rPr lang="zh-TW" sz="2200"/>
              <a:t>預設值已經是最後一個屬性</a:t>
            </a:r>
            <a:br>
              <a:rPr lang="zh-TW"/>
            </a:br>
            <a:r>
              <a:rPr lang="zh-TW" u="sng">
                <a:solidFill>
                  <a:srgbClr val="FF0000"/>
                </a:solidFill>
              </a:rPr>
              <a:t>(Nom) School</a:t>
            </a:r>
            <a:br>
              <a:rPr lang="zh-TW"/>
            </a:br>
            <a:endParaRPr/>
          </a:p>
        </p:txBody>
      </p:sp>
      <p:sp>
        <p:nvSpPr>
          <p:cNvPr id="1452" name="Google Shape;1452;p12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53" name="Google Shape;1453;p12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4" name="Google Shape;1454;p128"/>
          <p:cNvPicPr preferRelativeResize="0"/>
          <p:nvPr/>
        </p:nvPicPr>
        <p:blipFill rotWithShape="1">
          <a:blip r:embed="rId3">
            <a:alphaModFix/>
          </a:blip>
          <a:srcRect b="4734" l="0" r="39180" t="0"/>
          <a:stretch/>
        </p:blipFill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p128"/>
          <p:cNvSpPr/>
          <p:nvPr/>
        </p:nvSpPr>
        <p:spPr>
          <a:xfrm>
            <a:off x="533400" y="4442300"/>
            <a:ext cx="2073300" cy="1807200"/>
          </a:xfrm>
          <a:prstGeom prst="roundRect">
            <a:avLst>
              <a:gd fmla="val 678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456" name="Google Shape;1456;p128"/>
          <p:cNvSpPr/>
          <p:nvPr/>
        </p:nvSpPr>
        <p:spPr>
          <a:xfrm>
            <a:off x="2463725" y="3849742"/>
            <a:ext cx="602400" cy="594600"/>
          </a:xfrm>
          <a:prstGeom prst="wedgeEllipseCallout">
            <a:avLst>
              <a:gd fmla="val -56935" name="adj1"/>
              <a:gd fmla="val 725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4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12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(4/12)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b. 設定測試選項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63" name="Google Shape;1463;p129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129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>
                <a:solidFill>
                  <a:srgbClr val="FF0000"/>
                </a:solidFill>
              </a:rPr>
              <a:t>Supplied test set</a:t>
            </a:r>
            <a:br>
              <a:rPr lang="zh-TW"/>
            </a:br>
            <a:r>
              <a:rPr lang="zh-TW" sz="2200"/>
              <a:t>以測試資料來評估探勘結果</a:t>
            </a:r>
            <a:endParaRPr sz="2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>
                <a:solidFill>
                  <a:srgbClr val="FF0000"/>
                </a:solidFill>
              </a:rPr>
              <a:t>Set… </a:t>
            </a:r>
            <a:br>
              <a:rPr lang="zh-TW"/>
            </a:br>
            <a:r>
              <a:rPr lang="zh-TW"/>
              <a:t>開啟進階設定</a:t>
            </a:r>
            <a:endParaRPr/>
          </a:p>
        </p:txBody>
      </p:sp>
      <p:sp>
        <p:nvSpPr>
          <p:cNvPr id="1465" name="Google Shape;1465;p12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66" name="Google Shape;1466;p12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7" name="Google Shape;1467;p129"/>
          <p:cNvPicPr preferRelativeResize="0"/>
          <p:nvPr/>
        </p:nvPicPr>
        <p:blipFill rotWithShape="1">
          <a:blip r:embed="rId3">
            <a:alphaModFix/>
          </a:blip>
          <a:srcRect b="41731" l="0" r="64015" t="0"/>
          <a:stretch/>
        </p:blipFill>
        <p:spPr>
          <a:xfrm>
            <a:off x="533392" y="1791145"/>
            <a:ext cx="2670024" cy="32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813" y="4417038"/>
            <a:ext cx="2771775" cy="18478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9" name="Google Shape;1469;p129"/>
          <p:cNvSpPr/>
          <p:nvPr/>
        </p:nvSpPr>
        <p:spPr>
          <a:xfrm>
            <a:off x="726050" y="3502675"/>
            <a:ext cx="263700" cy="31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470" name="Google Shape;1470;p129"/>
          <p:cNvSpPr/>
          <p:nvPr/>
        </p:nvSpPr>
        <p:spPr>
          <a:xfrm>
            <a:off x="1941950" y="3502675"/>
            <a:ext cx="778500" cy="31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471" name="Google Shape;1471;p129"/>
          <p:cNvSpPr/>
          <p:nvPr/>
        </p:nvSpPr>
        <p:spPr>
          <a:xfrm>
            <a:off x="1057000" y="2714042"/>
            <a:ext cx="602400" cy="594600"/>
          </a:xfrm>
          <a:prstGeom prst="wedgeEllipseCallout">
            <a:avLst>
              <a:gd fmla="val -56935" name="adj1"/>
              <a:gd fmla="val 725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5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472" name="Google Shape;1472;p129"/>
          <p:cNvSpPr/>
          <p:nvPr/>
        </p:nvSpPr>
        <p:spPr>
          <a:xfrm>
            <a:off x="2769325" y="2714042"/>
            <a:ext cx="602400" cy="594600"/>
          </a:xfrm>
          <a:prstGeom prst="wedgeEllipseCallout">
            <a:avLst>
              <a:gd fmla="val -56935" name="adj1"/>
              <a:gd fmla="val 725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6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473" name="Google Shape;1473;p129"/>
          <p:cNvSpPr/>
          <p:nvPr/>
        </p:nvSpPr>
        <p:spPr>
          <a:xfrm flipH="1" rot="5400000">
            <a:off x="2055961" y="3945357"/>
            <a:ext cx="550500" cy="525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3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(5/12)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b. 設定測試選項</a:t>
            </a:r>
            <a:endParaRPr/>
          </a:p>
        </p:txBody>
      </p:sp>
      <p:sp>
        <p:nvSpPr>
          <p:cNvPr id="1480" name="Google Shape;1480;p130"/>
          <p:cNvSpPr txBox="1"/>
          <p:nvPr>
            <p:ph idx="1" type="body"/>
          </p:nvPr>
        </p:nvSpPr>
        <p:spPr>
          <a:xfrm>
            <a:off x="476250" y="2115575"/>
            <a:ext cx="8191500" cy="12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spcBef>
                <a:spcPts val="560"/>
              </a:spcBef>
              <a:spcAft>
                <a:spcPts val="0"/>
              </a:spcAft>
              <a:buSzPts val="2400"/>
              <a:buAutoNum type="arabicPeriod" startAt="7"/>
            </a:pPr>
            <a:r>
              <a:rPr lang="zh-TW"/>
              <a:t>在測試選項中開啟 </a:t>
            </a:r>
            <a:r>
              <a:rPr lang="zh-TW">
                <a:solidFill>
                  <a:srgbClr val="FF0000"/>
                </a:solidFill>
              </a:rPr>
              <a:t>未知資料</a:t>
            </a:r>
            <a:br>
              <a:rPr lang="zh-TW">
                <a:solidFill>
                  <a:srgbClr val="FF0000"/>
                </a:solidFill>
              </a:rPr>
            </a:br>
            <a:r>
              <a:rPr lang="zh-TW"/>
              <a:t>(而不是 測試資料)</a:t>
            </a:r>
            <a:endParaRPr/>
          </a:p>
        </p:txBody>
      </p:sp>
      <p:sp>
        <p:nvSpPr>
          <p:cNvPr id="1481" name="Google Shape;1481;p13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82" name="Google Shape;1482;p13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3" name="Google Shape;1483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263" y="3484863"/>
            <a:ext cx="27717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p130"/>
          <p:cNvSpPr/>
          <p:nvPr/>
        </p:nvSpPr>
        <p:spPr>
          <a:xfrm flipH="1">
            <a:off x="2117778" y="4065825"/>
            <a:ext cx="23445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130"/>
          <p:cNvSpPr/>
          <p:nvPr/>
        </p:nvSpPr>
        <p:spPr>
          <a:xfrm>
            <a:off x="1042025" y="4180125"/>
            <a:ext cx="883500" cy="31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486" name="Google Shape;1486;p130"/>
          <p:cNvSpPr/>
          <p:nvPr/>
        </p:nvSpPr>
        <p:spPr>
          <a:xfrm>
            <a:off x="6971825" y="3087742"/>
            <a:ext cx="602400" cy="594600"/>
          </a:xfrm>
          <a:prstGeom prst="wedgeEllipseCallout">
            <a:avLst>
              <a:gd fmla="val -17389" name="adj1"/>
              <a:gd fmla="val 8494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7</a:t>
            </a:r>
            <a:endParaRPr b="1" sz="3200">
              <a:solidFill>
                <a:srgbClr val="FFFFFF"/>
              </a:solidFill>
            </a:endParaRPr>
          </a:p>
        </p:txBody>
      </p:sp>
      <p:grpSp>
        <p:nvGrpSpPr>
          <p:cNvPr id="1487" name="Google Shape;1487;p130"/>
          <p:cNvGrpSpPr/>
          <p:nvPr/>
        </p:nvGrpSpPr>
        <p:grpSpPr>
          <a:xfrm>
            <a:off x="4886082" y="3943879"/>
            <a:ext cx="3521268" cy="1018217"/>
            <a:chOff x="4886082" y="1699354"/>
            <a:chExt cx="3521268" cy="1018217"/>
          </a:xfrm>
        </p:grpSpPr>
        <p:sp>
          <p:nvSpPr>
            <p:cNvPr id="1488" name="Google Shape;1488;p130"/>
            <p:cNvSpPr/>
            <p:nvPr/>
          </p:nvSpPr>
          <p:spPr>
            <a:xfrm>
              <a:off x="5545650" y="1791150"/>
              <a:ext cx="2861700" cy="889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 u="sng">
                  <a:solidFill>
                    <a:srgbClr val="0000FF"/>
                  </a:solidFill>
                </a:rPr>
                <a:t>stu-sch-</a:t>
              </a:r>
              <a:br>
                <a:rPr lang="zh-TW" sz="2400" u="sng">
                  <a:solidFill>
                    <a:srgbClr val="0000FF"/>
                  </a:solidFill>
                </a:rPr>
              </a:br>
              <a:r>
                <a:rPr lang="zh-TW" sz="2400" u="sng">
                  <a:solidFill>
                    <a:srgbClr val="FF0000"/>
                  </a:solidFill>
                </a:rPr>
                <a:t>3 - unknown</a:t>
              </a:r>
              <a:r>
                <a:rPr lang="zh-TW" sz="2400" u="sng">
                  <a:solidFill>
                    <a:srgbClr val="0000FF"/>
                  </a:solidFill>
                </a:rPr>
                <a:t>.ods</a:t>
              </a:r>
              <a:endParaRPr sz="2400" u="sng">
                <a:solidFill>
                  <a:srgbClr val="0000FF"/>
                </a:solidFill>
              </a:endParaRPr>
            </a:p>
          </p:txBody>
        </p:sp>
        <p:grpSp>
          <p:nvGrpSpPr>
            <p:cNvPr id="1489" name="Google Shape;1489;p130"/>
            <p:cNvGrpSpPr/>
            <p:nvPr/>
          </p:nvGrpSpPr>
          <p:grpSpPr>
            <a:xfrm>
              <a:off x="4886082" y="1699354"/>
              <a:ext cx="903331" cy="1018217"/>
              <a:chOff x="6007700" y="2877025"/>
              <a:chExt cx="1315850" cy="1483200"/>
            </a:xfrm>
          </p:grpSpPr>
          <p:sp>
            <p:nvSpPr>
              <p:cNvPr id="1490" name="Google Shape;1490;p130"/>
              <p:cNvSpPr/>
              <p:nvPr/>
            </p:nvSpPr>
            <p:spPr>
              <a:xfrm>
                <a:off x="6088575" y="2877025"/>
                <a:ext cx="1159800" cy="14832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descr="D:\Desktop\Dropbox\108-2 成大課程\0319 WEKA實作：機器學習 監督式學習\課程網頁icon\ods.emf" id="1491" name="Google Shape;1491;p13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007700" y="2976450"/>
                <a:ext cx="1315850" cy="1315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3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(6/12)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c. 設定輸出結果</a:t>
            </a:r>
            <a:endParaRPr/>
          </a:p>
        </p:txBody>
      </p:sp>
      <p:sp>
        <p:nvSpPr>
          <p:cNvPr id="1498" name="Google Shape;1498;p131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131"/>
          <p:cNvSpPr txBox="1"/>
          <p:nvPr>
            <p:ph idx="2" type="body"/>
          </p:nvPr>
        </p:nvSpPr>
        <p:spPr>
          <a:xfrm>
            <a:off x="4705350" y="2126250"/>
            <a:ext cx="4019400" cy="43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11"/>
            </a:pPr>
            <a:r>
              <a:rPr lang="zh-TW">
                <a:solidFill>
                  <a:srgbClr val="FF0000"/>
                </a:solidFill>
              </a:rPr>
              <a:t>More options...</a:t>
            </a:r>
            <a:br>
              <a:rPr lang="zh-TW"/>
            </a:br>
            <a:r>
              <a:rPr lang="zh-TW"/>
              <a:t>開啟輸出結果的進階設定</a:t>
            </a:r>
            <a:endParaRPr/>
          </a:p>
        </p:txBody>
      </p:sp>
      <p:sp>
        <p:nvSpPr>
          <p:cNvPr id="1500" name="Google Shape;1500;p13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01" name="Google Shape;1501;p13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2" name="Google Shape;1502;p131"/>
          <p:cNvPicPr preferRelativeResize="0"/>
          <p:nvPr/>
        </p:nvPicPr>
        <p:blipFill rotWithShape="1">
          <a:blip r:embed="rId3">
            <a:alphaModFix/>
          </a:blip>
          <a:srcRect b="41731" l="0" r="64015" t="0"/>
          <a:stretch/>
        </p:blipFill>
        <p:spPr>
          <a:xfrm>
            <a:off x="533392" y="1791145"/>
            <a:ext cx="2670024" cy="3235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3" name="Google Shape;1503;p131"/>
          <p:cNvPicPr preferRelativeResize="0"/>
          <p:nvPr/>
        </p:nvPicPr>
        <p:blipFill rotWithShape="1">
          <a:blip r:embed="rId4">
            <a:alphaModFix/>
          </a:blip>
          <a:srcRect b="26943" l="0" r="27214" t="0"/>
          <a:stretch/>
        </p:blipFill>
        <p:spPr>
          <a:xfrm>
            <a:off x="3043575" y="3385400"/>
            <a:ext cx="3057325" cy="3472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4" name="Google Shape;1504;p131"/>
          <p:cNvSpPr/>
          <p:nvPr/>
        </p:nvSpPr>
        <p:spPr>
          <a:xfrm flipH="1">
            <a:off x="2360927" y="4265300"/>
            <a:ext cx="6132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5" name="Google Shape;1505;p131"/>
          <p:cNvSpPr/>
          <p:nvPr/>
        </p:nvSpPr>
        <p:spPr>
          <a:xfrm>
            <a:off x="1277150" y="4369550"/>
            <a:ext cx="883500" cy="31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06" name="Google Shape;1506;p131"/>
          <p:cNvSpPr/>
          <p:nvPr/>
        </p:nvSpPr>
        <p:spPr>
          <a:xfrm>
            <a:off x="533400" y="4789992"/>
            <a:ext cx="602400" cy="594600"/>
          </a:xfrm>
          <a:prstGeom prst="wedgeEllipseCallout">
            <a:avLst>
              <a:gd fmla="val 69103" name="adj1"/>
              <a:gd fmla="val -4729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11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3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(7/12)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c. 設定輸出結果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3" name="Google Shape;1513;p132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132"/>
          <p:cNvSpPr txBox="1"/>
          <p:nvPr>
            <p:ph idx="2" type="body"/>
          </p:nvPr>
        </p:nvSpPr>
        <p:spPr>
          <a:xfrm>
            <a:off x="4949600" y="2208050"/>
            <a:ext cx="3775200" cy="42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12"/>
            </a:pPr>
            <a:r>
              <a:rPr lang="zh-TW"/>
              <a:t>Output predictions ⇨ </a:t>
            </a:r>
            <a:r>
              <a:rPr lang="zh-TW">
                <a:solidFill>
                  <a:srgbClr val="FF0000"/>
                </a:solidFill>
              </a:rPr>
              <a:t>Choose</a:t>
            </a:r>
            <a:br>
              <a:rPr lang="zh-TW"/>
            </a:br>
            <a:r>
              <a:rPr lang="zh-TW"/>
              <a:t>選擇</a:t>
            </a:r>
            <a:br>
              <a:rPr lang="zh-TW"/>
            </a:br>
            <a:r>
              <a:rPr lang="zh-TW" sz="2000" u="sng"/>
              <a:t>weka.classifiers.evaluation</a:t>
            </a:r>
            <a:br>
              <a:rPr lang="zh-TW" sz="2000" u="sng"/>
            </a:br>
            <a:r>
              <a:rPr lang="zh-TW" sz="2000" u="sng"/>
              <a:t>.output.prediction.</a:t>
            </a:r>
            <a:r>
              <a:rPr b="1" lang="zh-TW" u="sng">
                <a:solidFill>
                  <a:srgbClr val="FF0000"/>
                </a:solidFill>
              </a:rPr>
              <a:t>CSV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1515" name="Google Shape;1515;p13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16" name="Google Shape;1516;p13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7" name="Google Shape;1517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88" y="1791138"/>
            <a:ext cx="4200525" cy="47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8" name="Google Shape;1518;p132"/>
          <p:cNvPicPr preferRelativeResize="0"/>
          <p:nvPr/>
        </p:nvPicPr>
        <p:blipFill rotWithShape="1">
          <a:blip r:embed="rId4">
            <a:alphaModFix/>
          </a:blip>
          <a:srcRect b="3789" l="27087" r="0" t="48241"/>
          <a:stretch/>
        </p:blipFill>
        <p:spPr>
          <a:xfrm>
            <a:off x="2236125" y="4577875"/>
            <a:ext cx="3062800" cy="2280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9" name="Google Shape;1519;p132"/>
          <p:cNvSpPr/>
          <p:nvPr/>
        </p:nvSpPr>
        <p:spPr>
          <a:xfrm>
            <a:off x="1670775" y="4053750"/>
            <a:ext cx="787200" cy="3696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20" name="Google Shape;1520;p132"/>
          <p:cNvSpPr/>
          <p:nvPr/>
        </p:nvSpPr>
        <p:spPr>
          <a:xfrm flipH="1" rot="3599066">
            <a:off x="2151037" y="4344301"/>
            <a:ext cx="472578" cy="5247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132"/>
          <p:cNvSpPr/>
          <p:nvPr/>
        </p:nvSpPr>
        <p:spPr>
          <a:xfrm>
            <a:off x="1855575" y="3197967"/>
            <a:ext cx="602400" cy="594600"/>
          </a:xfrm>
          <a:prstGeom prst="wedgeEllipseCallout">
            <a:avLst>
              <a:gd fmla="val -9524" name="adj1"/>
              <a:gd fmla="val 7480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12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33"/>
          <p:cNvSpPr txBox="1"/>
          <p:nvPr>
            <p:ph idx="2" type="body"/>
          </p:nvPr>
        </p:nvSpPr>
        <p:spPr>
          <a:xfrm>
            <a:off x="5080325" y="1791150"/>
            <a:ext cx="3644400" cy="349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13"/>
            </a:pPr>
            <a:r>
              <a:rPr lang="zh-TW"/>
              <a:t>按粗體字 </a:t>
            </a:r>
            <a:r>
              <a:rPr b="1" lang="zh-TW" u="sng">
                <a:solidFill>
                  <a:srgbClr val="FF0000"/>
                </a:solidFill>
              </a:rPr>
              <a:t>CSV</a:t>
            </a:r>
            <a:br>
              <a:rPr lang="zh-TW"/>
            </a:br>
            <a:r>
              <a:rPr lang="zh-TW"/>
              <a:t>開啟進階設定</a:t>
            </a:r>
            <a:endParaRPr/>
          </a:p>
        </p:txBody>
      </p:sp>
      <p:sp>
        <p:nvSpPr>
          <p:cNvPr id="1528" name="Google Shape;1528;p13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(8/12)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c. 設定輸出結果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29" name="Google Shape;1529;p133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13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1" name="Google Shape;1531;p13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2" name="Google Shape;1532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88" y="1770550"/>
            <a:ext cx="4200525" cy="47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133"/>
          <p:cNvPicPr preferRelativeResize="0"/>
          <p:nvPr/>
        </p:nvPicPr>
        <p:blipFill rotWithShape="1">
          <a:blip r:embed="rId4">
            <a:alphaModFix/>
          </a:blip>
          <a:srcRect b="49741" l="0" r="45705" t="0"/>
          <a:stretch/>
        </p:blipFill>
        <p:spPr>
          <a:xfrm>
            <a:off x="2962099" y="4560050"/>
            <a:ext cx="2487550" cy="20967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4" name="Google Shape;1534;p133"/>
          <p:cNvSpPr/>
          <p:nvPr/>
        </p:nvSpPr>
        <p:spPr>
          <a:xfrm>
            <a:off x="2295121" y="4027500"/>
            <a:ext cx="504000" cy="3696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35" name="Google Shape;1535;p133"/>
          <p:cNvSpPr/>
          <p:nvPr/>
        </p:nvSpPr>
        <p:spPr>
          <a:xfrm flipH="1" rot="2532626">
            <a:off x="2658504" y="4295201"/>
            <a:ext cx="566640" cy="5247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133"/>
          <p:cNvSpPr/>
          <p:nvPr/>
        </p:nvSpPr>
        <p:spPr>
          <a:xfrm>
            <a:off x="2332463" y="3171742"/>
            <a:ext cx="602400" cy="594600"/>
          </a:xfrm>
          <a:prstGeom prst="wedgeEllipseCallout">
            <a:avLst>
              <a:gd fmla="val -9524" name="adj1"/>
              <a:gd fmla="val 7480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13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34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3" name="Google Shape;1543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48" y="2386400"/>
            <a:ext cx="3707725" cy="33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p13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(9/12)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c. 設定輸出結果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5" name="Google Shape;1545;p134"/>
          <p:cNvSpPr txBox="1"/>
          <p:nvPr>
            <p:ph idx="2" type="body"/>
          </p:nvPr>
        </p:nvSpPr>
        <p:spPr>
          <a:xfrm>
            <a:off x="4552800" y="1791150"/>
            <a:ext cx="41718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14"/>
            </a:pPr>
            <a:r>
              <a:rPr lang="zh-TW"/>
              <a:t>設定參數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0000"/>
                </a:solidFill>
              </a:rPr>
              <a:t>attributes: </a:t>
            </a:r>
            <a:r>
              <a:rPr lang="zh-TW" sz="2200" u="sng">
                <a:solidFill>
                  <a:srgbClr val="FF0000"/>
                </a:solidFill>
              </a:rPr>
              <a:t>1-30</a:t>
            </a:r>
            <a:br>
              <a:rPr lang="zh-TW" sz="2200"/>
            </a:br>
            <a:r>
              <a:rPr lang="zh-TW" sz="2200"/>
              <a:t>30為屬性數量，</a:t>
            </a:r>
            <a:br>
              <a:rPr lang="zh-TW" sz="2200"/>
            </a:br>
            <a:r>
              <a:rPr lang="zh-TW" sz="2200"/>
              <a:t>表示輸出結果加上全部屬性</a:t>
            </a:r>
            <a:endParaRPr sz="22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0000"/>
                </a:solidFill>
              </a:rPr>
              <a:t>outputDistribution: </a:t>
            </a:r>
            <a:r>
              <a:rPr lang="zh-TW" sz="2200" u="sng">
                <a:solidFill>
                  <a:srgbClr val="FF0000"/>
                </a:solidFill>
              </a:rPr>
              <a:t>True</a:t>
            </a:r>
            <a:br>
              <a:rPr lang="zh-TW" sz="2200" u="sng"/>
            </a:br>
            <a:r>
              <a:rPr lang="zh-TW" sz="2200"/>
              <a:t>輸出預測機率分佈</a:t>
            </a:r>
            <a:endParaRPr sz="22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0000"/>
                </a:solidFill>
              </a:rPr>
              <a:t>outputFile: (點空白處開啟選單)</a:t>
            </a:r>
            <a:br>
              <a:rPr lang="zh-TW" sz="2200">
                <a:solidFill>
                  <a:srgbClr val="FF0000"/>
                </a:solidFill>
              </a:rPr>
            </a:br>
            <a:r>
              <a:rPr lang="zh-TW" sz="2200" u="sng">
                <a:solidFill>
                  <a:srgbClr val="FF0000"/>
                </a:solidFill>
              </a:rPr>
              <a:t>stu-sch-3 - unknow - predict.csv</a:t>
            </a:r>
            <a:br>
              <a:rPr lang="zh-TW" sz="2200"/>
            </a:br>
            <a:r>
              <a:rPr lang="zh-TW" sz="2200"/>
              <a:t>將預測結果輸出成檔案</a:t>
            </a:r>
            <a:endParaRPr sz="2200"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14"/>
            </a:pPr>
            <a:r>
              <a:rPr lang="zh-TW">
                <a:solidFill>
                  <a:srgbClr val="FF0000"/>
                </a:solidFill>
              </a:rPr>
              <a:t>OK</a:t>
            </a:r>
            <a:r>
              <a:rPr lang="zh-TW"/>
              <a:t> 離開進階設定</a:t>
            </a:r>
            <a:endParaRPr/>
          </a:p>
        </p:txBody>
      </p:sp>
      <p:sp>
        <p:nvSpPr>
          <p:cNvPr id="1546" name="Google Shape;1546;p13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47" name="Google Shape;1547;p13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134"/>
          <p:cNvSpPr/>
          <p:nvPr/>
        </p:nvSpPr>
        <p:spPr>
          <a:xfrm>
            <a:off x="491000" y="3460175"/>
            <a:ext cx="3707700" cy="1381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49" name="Google Shape;1549;p134"/>
          <p:cNvSpPr/>
          <p:nvPr/>
        </p:nvSpPr>
        <p:spPr>
          <a:xfrm>
            <a:off x="2556438" y="2656642"/>
            <a:ext cx="602400" cy="594600"/>
          </a:xfrm>
          <a:prstGeom prst="wedgeEllipseCallout">
            <a:avLst>
              <a:gd fmla="val -9524" name="adj1"/>
              <a:gd fmla="val 7480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14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550" name="Google Shape;1550;p134"/>
          <p:cNvSpPr/>
          <p:nvPr/>
        </p:nvSpPr>
        <p:spPr>
          <a:xfrm>
            <a:off x="1938813" y="5908342"/>
            <a:ext cx="602400" cy="594600"/>
          </a:xfrm>
          <a:prstGeom prst="wedgeEllipseCallout">
            <a:avLst>
              <a:gd fmla="val 36191" name="adj1"/>
              <a:gd fmla="val -6767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15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551" name="Google Shape;1551;p134"/>
          <p:cNvSpPr/>
          <p:nvPr/>
        </p:nvSpPr>
        <p:spPr>
          <a:xfrm>
            <a:off x="2382604" y="5348375"/>
            <a:ext cx="950100" cy="3696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52" name="Google Shape;1552;p134"/>
          <p:cNvSpPr/>
          <p:nvPr/>
        </p:nvSpPr>
        <p:spPr>
          <a:xfrm>
            <a:off x="805400" y="3684825"/>
            <a:ext cx="2237700" cy="274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53" name="Google Shape;1553;p134"/>
          <p:cNvSpPr/>
          <p:nvPr/>
        </p:nvSpPr>
        <p:spPr>
          <a:xfrm>
            <a:off x="663100" y="4267175"/>
            <a:ext cx="2379900" cy="4743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3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60" name="Google Shape;1560;p13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1" name="Google Shape;1561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225" y="2277875"/>
            <a:ext cx="3327100" cy="302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2" name="Google Shape;1562;p135"/>
          <p:cNvSpPr txBox="1"/>
          <p:nvPr>
            <p:ph idx="1" type="body"/>
          </p:nvPr>
        </p:nvSpPr>
        <p:spPr>
          <a:xfrm>
            <a:off x="4584175" y="3780300"/>
            <a:ext cx="4201800" cy="11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修改outputFile的檔案名稱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這次是要輸出</a:t>
            </a:r>
            <a:r>
              <a:rPr lang="zh-TW">
                <a:solidFill>
                  <a:srgbClr val="FF0000"/>
                </a:solidFill>
              </a:rPr>
              <a:t>未知案例</a:t>
            </a:r>
            <a:r>
              <a:rPr lang="zh-TW"/>
              <a:t>的結果</a:t>
            </a:r>
            <a:endParaRPr/>
          </a:p>
        </p:txBody>
      </p:sp>
      <p:sp>
        <p:nvSpPr>
          <p:cNvPr id="1563" name="Google Shape;1563;p13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outputFile輸出檔案名稱為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「未知案例</a:t>
            </a:r>
            <a:r>
              <a:rPr lang="zh-TW">
                <a:solidFill>
                  <a:schemeClr val="dk1"/>
                </a:solidFill>
              </a:rPr>
              <a:t>的預測結果</a:t>
            </a:r>
            <a:r>
              <a:rPr lang="zh-TW"/>
              <a:t>」</a:t>
            </a:r>
            <a:endParaRPr/>
          </a:p>
        </p:txBody>
      </p:sp>
      <p:grpSp>
        <p:nvGrpSpPr>
          <p:cNvPr id="1564" name="Google Shape;1564;p135"/>
          <p:cNvGrpSpPr/>
          <p:nvPr/>
        </p:nvGrpSpPr>
        <p:grpSpPr>
          <a:xfrm>
            <a:off x="476255" y="4738638"/>
            <a:ext cx="3879220" cy="1374151"/>
            <a:chOff x="649355" y="3612388"/>
            <a:chExt cx="3879220" cy="1374151"/>
          </a:xfrm>
        </p:grpSpPr>
        <p:sp>
          <p:nvSpPr>
            <p:cNvPr id="1565" name="Google Shape;1565;p135"/>
            <p:cNvSpPr/>
            <p:nvPr/>
          </p:nvSpPr>
          <p:spPr>
            <a:xfrm>
              <a:off x="1568175" y="3761325"/>
              <a:ext cx="2960400" cy="1152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rgbClr val="274E1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/>
                <a:t>stu-sch-</a:t>
              </a:r>
              <a:r>
                <a:rPr lang="zh-TW" sz="2400">
                  <a:solidFill>
                    <a:srgbClr val="FF0000"/>
                  </a:solidFill>
                </a:rPr>
                <a:t>3 - unknow</a:t>
              </a:r>
              <a:r>
                <a:rPr lang="zh-TW" sz="2400"/>
                <a:t> - predict.csv</a:t>
              </a:r>
              <a:endParaRPr sz="2400"/>
            </a:p>
          </p:txBody>
        </p:sp>
        <p:pic>
          <p:nvPicPr>
            <p:cNvPr id="1566" name="Google Shape;1566;p1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9355" y="3612388"/>
              <a:ext cx="997486" cy="1374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7" name="Google Shape;1567;p135"/>
          <p:cNvSpPr/>
          <p:nvPr/>
        </p:nvSpPr>
        <p:spPr>
          <a:xfrm flipH="1" rot="5400000">
            <a:off x="2384800" y="4479250"/>
            <a:ext cx="5475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135"/>
          <p:cNvSpPr/>
          <p:nvPr/>
        </p:nvSpPr>
        <p:spPr>
          <a:xfrm>
            <a:off x="1151000" y="4081725"/>
            <a:ext cx="1637700" cy="3162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7" name="Google Shape;457;p64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64"/>
          <p:cNvSpPr/>
          <p:nvPr/>
        </p:nvSpPr>
        <p:spPr>
          <a:xfrm>
            <a:off x="4982825" y="1241300"/>
            <a:ext cx="3539400" cy="44370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學生成績資料集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[Slide] Database Slide" id="459" name="Google Shape;45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550" y="510600"/>
            <a:ext cx="899950" cy="8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4"/>
          <p:cNvSpPr/>
          <p:nvPr/>
        </p:nvSpPr>
        <p:spPr>
          <a:xfrm>
            <a:off x="5440625" y="2126775"/>
            <a:ext cx="2623800" cy="8007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小美：</a:t>
            </a: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讀GP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61" name="Google Shape;461;p64"/>
          <p:cNvSpPr/>
          <p:nvPr/>
        </p:nvSpPr>
        <p:spPr>
          <a:xfrm>
            <a:off x="5440625" y="4516550"/>
            <a:ext cx="2623800" cy="800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昊哥：</a:t>
            </a: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讀MS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62" name="Google Shape;462;p64"/>
          <p:cNvPicPr preferRelativeResize="0"/>
          <p:nvPr/>
        </p:nvPicPr>
        <p:blipFill rotWithShape="1">
          <a:blip r:embed="rId4">
            <a:alphaModFix/>
          </a:blip>
          <a:srcRect b="21605" l="31872" r="23312" t="0"/>
          <a:stretch/>
        </p:blipFill>
        <p:spPr>
          <a:xfrm flipH="1">
            <a:off x="2987448" y="2927475"/>
            <a:ext cx="1658700" cy="163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3" name="Google Shape;463;p64"/>
          <p:cNvPicPr preferRelativeResize="0"/>
          <p:nvPr/>
        </p:nvPicPr>
        <p:blipFill rotWithShape="1">
          <a:blip r:embed="rId5">
            <a:alphaModFix/>
          </a:blip>
          <a:srcRect b="60510" l="0" r="0" t="0"/>
          <a:stretch/>
        </p:blipFill>
        <p:spPr>
          <a:xfrm>
            <a:off x="657725" y="2927477"/>
            <a:ext cx="1687500" cy="16317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464" name="Google Shape;464;p64"/>
          <p:cNvCxnSpPr>
            <a:stCxn id="463" idx="0"/>
            <a:endCxn id="460" idx="1"/>
          </p:cNvCxnSpPr>
          <p:nvPr/>
        </p:nvCxnSpPr>
        <p:spPr>
          <a:xfrm rot="-5400000">
            <a:off x="3270875" y="757577"/>
            <a:ext cx="400500" cy="3939300"/>
          </a:xfrm>
          <a:prstGeom prst="bentConnector2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5" name="Google Shape;465;p64"/>
          <p:cNvCxnSpPr>
            <a:stCxn id="463" idx="4"/>
            <a:endCxn id="461" idx="1"/>
          </p:cNvCxnSpPr>
          <p:nvPr/>
        </p:nvCxnSpPr>
        <p:spPr>
          <a:xfrm flipH="1" rot="-5400000">
            <a:off x="3292325" y="2768327"/>
            <a:ext cx="357600" cy="3939300"/>
          </a:xfrm>
          <a:prstGeom prst="bentConnector2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6" name="Google Shape;466;p64"/>
          <p:cNvSpPr/>
          <p:nvPr/>
        </p:nvSpPr>
        <p:spPr>
          <a:xfrm>
            <a:off x="1654900" y="1064450"/>
            <a:ext cx="2245200" cy="1201800"/>
          </a:xfrm>
          <a:prstGeom prst="wedgeRoundRectCallout">
            <a:avLst>
              <a:gd fmla="val 41369" name="adj1"/>
              <a:gd fmla="val 92176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讀GP的機率為</a:t>
            </a:r>
            <a:endParaRPr sz="24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13%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67" name="Google Shape;467;p64"/>
          <p:cNvSpPr/>
          <p:nvPr/>
        </p:nvSpPr>
        <p:spPr>
          <a:xfrm>
            <a:off x="1654900" y="5149325"/>
            <a:ext cx="2245200" cy="1201800"/>
          </a:xfrm>
          <a:prstGeom prst="wedgeRoundRectCallout">
            <a:avLst>
              <a:gd fmla="val 39059" name="adj1"/>
              <a:gd fmla="val -88415" name="adj2"/>
              <a:gd fmla="val 0" name="adj3"/>
            </a:avLst>
          </a:prstGeom>
          <a:solidFill>
            <a:srgbClr val="FFFF00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讀MS的機率為</a:t>
            </a:r>
            <a:endParaRPr sz="24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87%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3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STEP 2. 執行分類 (10/12)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c. 設定輸出結果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5" name="Google Shape;1575;p13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136"/>
          <p:cNvSpPr txBox="1"/>
          <p:nvPr>
            <p:ph idx="2" type="body"/>
          </p:nvPr>
        </p:nvSpPr>
        <p:spPr>
          <a:xfrm>
            <a:off x="5058750" y="1791150"/>
            <a:ext cx="36660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560"/>
              </a:spcBef>
              <a:spcAft>
                <a:spcPts val="0"/>
              </a:spcAft>
              <a:buSzPts val="2200"/>
              <a:buAutoNum type="arabicPeriod" startAt="16"/>
            </a:pPr>
            <a:r>
              <a:rPr lang="zh-TW" sz="2200">
                <a:solidFill>
                  <a:srgbClr val="FF0000"/>
                </a:solidFill>
              </a:rPr>
              <a:t>OK</a:t>
            </a:r>
            <a:r>
              <a:rPr lang="zh-TW" sz="2200">
                <a:solidFill>
                  <a:schemeClr val="dk1"/>
                </a:solidFill>
              </a:rPr>
              <a:t> 離開進階設定</a:t>
            </a:r>
            <a:endParaRPr/>
          </a:p>
        </p:txBody>
      </p:sp>
      <p:sp>
        <p:nvSpPr>
          <p:cNvPr id="1577" name="Google Shape;1577;p13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78" name="Google Shape;1578;p13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9" name="Google Shape;1579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88" y="1770550"/>
            <a:ext cx="4200525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0" name="Google Shape;1580;p136"/>
          <p:cNvSpPr/>
          <p:nvPr/>
        </p:nvSpPr>
        <p:spPr>
          <a:xfrm>
            <a:off x="2403415" y="6083175"/>
            <a:ext cx="460500" cy="3696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81" name="Google Shape;1581;p136"/>
          <p:cNvSpPr/>
          <p:nvPr/>
        </p:nvSpPr>
        <p:spPr>
          <a:xfrm>
            <a:off x="1842588" y="5322142"/>
            <a:ext cx="602400" cy="594600"/>
          </a:xfrm>
          <a:prstGeom prst="wedgeEllipseCallout">
            <a:avLst>
              <a:gd fmla="val 62332" name="adj1"/>
              <a:gd fmla="val 7946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16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13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STEP 2d. 執行分類</a:t>
            </a:r>
            <a:endParaRPr/>
          </a:p>
        </p:txBody>
      </p:sp>
      <p:sp>
        <p:nvSpPr>
          <p:cNvPr id="1588" name="Google Shape;1588;p137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137"/>
          <p:cNvSpPr txBox="1"/>
          <p:nvPr>
            <p:ph idx="2" type="body"/>
          </p:nvPr>
        </p:nvSpPr>
        <p:spPr>
          <a:xfrm>
            <a:off x="4893600" y="2087975"/>
            <a:ext cx="3831300" cy="44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rgbClr val="FF0000"/>
                </a:solidFill>
              </a:rPr>
              <a:t>Start</a:t>
            </a:r>
            <a:r>
              <a:rPr lang="zh-TW"/>
              <a:t> 開始執行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ClassifierPanel ⇨ </a:t>
            </a:r>
            <a:r>
              <a:rPr lang="zh-TW">
                <a:solidFill>
                  <a:srgbClr val="FF0000"/>
                </a:solidFill>
              </a:rPr>
              <a:t>Yes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開啟預測結果檔案</a:t>
            </a:r>
            <a:br>
              <a:rPr lang="zh-TW"/>
            </a:br>
            <a:r>
              <a:rPr lang="zh-TW" sz="1800"/>
              <a:t>stu-sch-3 - unknow - predict.csv</a:t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13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91" name="Google Shape;1591;p13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2" name="Google Shape;1592;p137"/>
          <p:cNvPicPr preferRelativeResize="0"/>
          <p:nvPr/>
        </p:nvPicPr>
        <p:blipFill rotWithShape="1">
          <a:blip r:embed="rId3">
            <a:alphaModFix/>
          </a:blip>
          <a:srcRect b="0" l="0" r="35537" t="0"/>
          <a:stretch/>
        </p:blipFill>
        <p:spPr>
          <a:xfrm>
            <a:off x="533399" y="1836300"/>
            <a:ext cx="4019400" cy="46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250" y="4312413"/>
            <a:ext cx="3638550" cy="168592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4" name="Google Shape;1594;p137"/>
          <p:cNvSpPr/>
          <p:nvPr/>
        </p:nvSpPr>
        <p:spPr>
          <a:xfrm>
            <a:off x="617950" y="4683575"/>
            <a:ext cx="956700" cy="3237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95" name="Google Shape;1595;p137"/>
          <p:cNvSpPr/>
          <p:nvPr/>
        </p:nvSpPr>
        <p:spPr>
          <a:xfrm>
            <a:off x="4802350" y="5479600"/>
            <a:ext cx="533700" cy="4110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96" name="Google Shape;1596;p137"/>
          <p:cNvSpPr/>
          <p:nvPr/>
        </p:nvSpPr>
        <p:spPr>
          <a:xfrm>
            <a:off x="617938" y="3913792"/>
            <a:ext cx="602400" cy="594600"/>
          </a:xfrm>
          <a:prstGeom prst="wedgeEllipseCallout">
            <a:avLst>
              <a:gd fmla="val 18769" name="adj1"/>
              <a:gd fmla="val 779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1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597" name="Google Shape;1597;p137"/>
          <p:cNvSpPr/>
          <p:nvPr/>
        </p:nvSpPr>
        <p:spPr>
          <a:xfrm>
            <a:off x="5262838" y="4683567"/>
            <a:ext cx="602400" cy="594600"/>
          </a:xfrm>
          <a:prstGeom prst="wedgeEllipseCallout">
            <a:avLst>
              <a:gd fmla="val -45126" name="adj1"/>
              <a:gd fmla="val 7576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2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598" name="Google Shape;1598;p137"/>
          <p:cNvSpPr/>
          <p:nvPr/>
        </p:nvSpPr>
        <p:spPr>
          <a:xfrm flipH="1" rot="-1820">
            <a:off x="1666593" y="4583065"/>
            <a:ext cx="5667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137"/>
          <p:cNvSpPr/>
          <p:nvPr/>
        </p:nvSpPr>
        <p:spPr>
          <a:xfrm>
            <a:off x="6707638" y="4229455"/>
            <a:ext cx="602400" cy="594600"/>
          </a:xfrm>
          <a:prstGeom prst="wedgeEllipseCallout">
            <a:avLst>
              <a:gd fmla="val 53604" name="adj1"/>
              <a:gd fmla="val 5939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800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1600" name="Google Shape;1600;p137"/>
          <p:cNvSpPr/>
          <p:nvPr/>
        </p:nvSpPr>
        <p:spPr>
          <a:xfrm flipH="1">
            <a:off x="5963805" y="4942308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137"/>
          <p:cNvSpPr/>
          <p:nvPr/>
        </p:nvSpPr>
        <p:spPr>
          <a:xfrm>
            <a:off x="6817638" y="4942303"/>
            <a:ext cx="2149500" cy="1455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stu-sch-</a:t>
            </a:r>
            <a:r>
              <a:rPr lang="zh-TW" sz="2400">
                <a:solidFill>
                  <a:srgbClr val="FF0000"/>
                </a:solidFill>
              </a:rPr>
              <a:t>3 </a:t>
            </a:r>
            <a:br>
              <a:rPr lang="zh-TW" sz="2400">
                <a:solidFill>
                  <a:srgbClr val="FF0000"/>
                </a:solidFill>
              </a:rPr>
            </a:br>
            <a:r>
              <a:rPr lang="zh-TW" sz="2400">
                <a:solidFill>
                  <a:srgbClr val="FF0000"/>
                </a:solidFill>
              </a:rPr>
              <a:t>- unknow</a:t>
            </a:r>
            <a:r>
              <a:rPr lang="zh-TW" sz="2400"/>
              <a:t> - predict.csv</a:t>
            </a:r>
            <a:endParaRPr sz="2400"/>
          </a:p>
        </p:txBody>
      </p:sp>
      <p:pic>
        <p:nvPicPr>
          <p:cNvPr id="1602" name="Google Shape;1602;p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5526" y="3904649"/>
            <a:ext cx="838199" cy="11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3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STEP 3. </a:t>
            </a:r>
            <a:r>
              <a:rPr lang="zh-TW">
                <a:solidFill>
                  <a:schemeClr val="dk1"/>
                </a:solidFill>
              </a:rPr>
              <a:t>檢視預測結果 (</a:t>
            </a:r>
            <a:r>
              <a:rPr lang="zh-TW"/>
              <a:t>1</a:t>
            </a:r>
            <a:r>
              <a:rPr lang="zh-TW">
                <a:solidFill>
                  <a:schemeClr val="dk1"/>
                </a:solidFill>
              </a:rPr>
              <a:t>/3)</a:t>
            </a:r>
            <a:endParaRPr/>
          </a:p>
        </p:txBody>
      </p:sp>
      <p:sp>
        <p:nvSpPr>
          <p:cNvPr id="1609" name="Google Shape;1609;p138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0" name="Google Shape;1610;p138"/>
          <p:cNvSpPr txBox="1"/>
          <p:nvPr>
            <p:ph idx="2" type="body"/>
          </p:nvPr>
        </p:nvSpPr>
        <p:spPr>
          <a:xfrm>
            <a:off x="4951525" y="1791150"/>
            <a:ext cx="37731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LibreOffice Calc的Text Import</a:t>
            </a:r>
            <a:br>
              <a:rPr lang="zh-TW"/>
            </a:br>
            <a:r>
              <a:rPr lang="zh-TW"/>
              <a:t>按下 </a:t>
            </a:r>
            <a:r>
              <a:rPr b="1" lang="zh-TW">
                <a:solidFill>
                  <a:srgbClr val="FF0000"/>
                </a:solidFill>
              </a:rPr>
              <a:t>OK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611" name="Google Shape;1611;p13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12" name="Google Shape;1612;p13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3" name="Google Shape;1613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791148"/>
            <a:ext cx="4211221" cy="4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138"/>
          <p:cNvSpPr/>
          <p:nvPr/>
        </p:nvSpPr>
        <p:spPr>
          <a:xfrm>
            <a:off x="3098025" y="5993025"/>
            <a:ext cx="838200" cy="4185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615" name="Google Shape;1615;p138"/>
          <p:cNvSpPr/>
          <p:nvPr/>
        </p:nvSpPr>
        <p:spPr>
          <a:xfrm>
            <a:off x="2608813" y="5398430"/>
            <a:ext cx="602400" cy="594600"/>
          </a:xfrm>
          <a:prstGeom prst="wedgeEllipseCallout">
            <a:avLst>
              <a:gd fmla="val 53604" name="adj1"/>
              <a:gd fmla="val 5939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139"/>
          <p:cNvGrpSpPr/>
          <p:nvPr/>
        </p:nvGrpSpPr>
        <p:grpSpPr>
          <a:xfrm>
            <a:off x="827350" y="2150013"/>
            <a:ext cx="4953000" cy="4352925"/>
            <a:chOff x="1436950" y="2150013"/>
            <a:chExt cx="4953000" cy="4352925"/>
          </a:xfrm>
        </p:grpSpPr>
        <p:pic>
          <p:nvPicPr>
            <p:cNvPr id="1622" name="Google Shape;1622;p1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36950" y="2150013"/>
              <a:ext cx="4953000" cy="4352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3" name="Google Shape;1623;p139"/>
            <p:cNvSpPr/>
            <p:nvPr/>
          </p:nvSpPr>
          <p:spPr>
            <a:xfrm>
              <a:off x="2595450" y="3588750"/>
              <a:ext cx="670200" cy="2046000"/>
            </a:xfrm>
            <a:prstGeom prst="roundRect">
              <a:avLst>
                <a:gd fmla="val 7780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/>
            </a:p>
          </p:txBody>
        </p:sp>
      </p:grpSp>
      <p:sp>
        <p:nvSpPr>
          <p:cNvPr id="1624" name="Google Shape;1624;p139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13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26" name="Google Shape;1626;p13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STEP 3. 檢視預測結果 (2/3)</a:t>
            </a:r>
            <a:endParaRPr/>
          </a:p>
        </p:txBody>
      </p:sp>
      <p:sp>
        <p:nvSpPr>
          <p:cNvPr id="1627" name="Google Shape;1627;p13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139"/>
          <p:cNvSpPr txBox="1"/>
          <p:nvPr>
            <p:ph idx="2" type="body"/>
          </p:nvPr>
        </p:nvSpPr>
        <p:spPr>
          <a:xfrm>
            <a:off x="6010675" y="1791150"/>
            <a:ext cx="27141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zh-TW" u="sng">
                <a:solidFill>
                  <a:srgbClr val="FF0000"/>
                </a:solidFill>
              </a:rPr>
              <a:t>predicted</a:t>
            </a:r>
            <a:r>
              <a:rPr lang="zh-TW"/>
              <a:t> </a:t>
            </a:r>
            <a:br>
              <a:rPr lang="zh-TW"/>
            </a:br>
            <a:r>
              <a:rPr lang="zh-TW"/>
              <a:t>即是未知資料的預測結果</a:t>
            </a:r>
            <a:endParaRPr/>
          </a:p>
        </p:txBody>
      </p:sp>
      <p:sp>
        <p:nvSpPr>
          <p:cNvPr id="1629" name="Google Shape;1629;p139"/>
          <p:cNvSpPr/>
          <p:nvPr/>
        </p:nvSpPr>
        <p:spPr>
          <a:xfrm>
            <a:off x="2104850" y="2778017"/>
            <a:ext cx="602400" cy="594600"/>
          </a:xfrm>
          <a:prstGeom prst="wedgeEllipseCallout">
            <a:avLst>
              <a:gd fmla="val -17389" name="adj1"/>
              <a:gd fmla="val 8494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4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6" name="Google Shape;1636;p140"/>
          <p:cNvGrpSpPr/>
          <p:nvPr/>
        </p:nvGrpSpPr>
        <p:grpSpPr>
          <a:xfrm>
            <a:off x="827350" y="2150025"/>
            <a:ext cx="4116800" cy="4352925"/>
            <a:chOff x="1436950" y="2150025"/>
            <a:chExt cx="4116800" cy="4352925"/>
          </a:xfrm>
        </p:grpSpPr>
        <p:pic>
          <p:nvPicPr>
            <p:cNvPr id="1637" name="Google Shape;1637;p140"/>
            <p:cNvPicPr preferRelativeResize="0"/>
            <p:nvPr/>
          </p:nvPicPr>
          <p:blipFill rotWithShape="1">
            <a:blip r:embed="rId3">
              <a:alphaModFix/>
            </a:blip>
            <a:srcRect b="0" l="0" r="16881" t="0"/>
            <a:stretch/>
          </p:blipFill>
          <p:spPr>
            <a:xfrm>
              <a:off x="1436950" y="2150025"/>
              <a:ext cx="4116800" cy="4352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8" name="Google Shape;1638;p140"/>
            <p:cNvSpPr/>
            <p:nvPr/>
          </p:nvSpPr>
          <p:spPr>
            <a:xfrm>
              <a:off x="1690575" y="4177150"/>
              <a:ext cx="3109800" cy="345600"/>
            </a:xfrm>
            <a:prstGeom prst="roundRect">
              <a:avLst>
                <a:gd fmla="val 7780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/>
            </a:p>
          </p:txBody>
        </p:sp>
      </p:grpSp>
      <p:sp>
        <p:nvSpPr>
          <p:cNvPr id="1639" name="Google Shape;1639;p14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40" name="Google Shape;1640;p14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STEP 3. 檢視預測結果 (3/3)</a:t>
            </a:r>
            <a:endParaRPr/>
          </a:p>
        </p:txBody>
      </p:sp>
      <p:sp>
        <p:nvSpPr>
          <p:cNvPr id="1641" name="Google Shape;1641;p14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2" name="Google Shape;1642;p140"/>
          <p:cNvSpPr txBox="1"/>
          <p:nvPr>
            <p:ph idx="2" type="body"/>
          </p:nvPr>
        </p:nvSpPr>
        <p:spPr>
          <a:xfrm>
            <a:off x="5404875" y="1791150"/>
            <a:ext cx="33198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zh-TW"/>
              <a:t>以</a:t>
            </a:r>
            <a:r>
              <a:rPr lang="zh-TW"/>
              <a:t>編號3案例舉例：</a:t>
            </a:r>
            <a:br>
              <a:rPr lang="zh-TW"/>
            </a:br>
            <a:r>
              <a:rPr lang="zh-TW"/>
              <a:t>預測結果為GP，</a:t>
            </a:r>
            <a:br>
              <a:rPr lang="zh-TW"/>
            </a:br>
            <a:r>
              <a:rPr lang="zh-TW"/>
              <a:t>機率為86.5%</a:t>
            </a:r>
            <a:endParaRPr/>
          </a:p>
        </p:txBody>
      </p:sp>
      <p:sp>
        <p:nvSpPr>
          <p:cNvPr id="1643" name="Google Shape;1643;p140"/>
          <p:cNvSpPr/>
          <p:nvPr/>
        </p:nvSpPr>
        <p:spPr>
          <a:xfrm>
            <a:off x="476250" y="3398267"/>
            <a:ext cx="602400" cy="594600"/>
          </a:xfrm>
          <a:prstGeom prst="wedgeEllipseCallout">
            <a:avLst>
              <a:gd fmla="val 63625" name="adj1"/>
              <a:gd fmla="val 743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3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9" name="Google Shape;1649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425" y="1112725"/>
            <a:ext cx="3042625" cy="34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141"/>
          <p:cNvPicPr preferRelativeResize="0"/>
          <p:nvPr/>
        </p:nvPicPr>
        <p:blipFill rotWithShape="1">
          <a:blip r:embed="rId4">
            <a:alphaModFix amt="49000"/>
          </a:blip>
          <a:srcRect b="60510" l="0" r="0" t="0"/>
          <a:stretch/>
        </p:blipFill>
        <p:spPr>
          <a:xfrm>
            <a:off x="1193625" y="1654349"/>
            <a:ext cx="2488200" cy="240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51" name="Google Shape;1651;p14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52" name="Google Shape;1652;p14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由AI預測阿明的學校</a:t>
            </a:r>
            <a:endParaRPr/>
          </a:p>
        </p:txBody>
      </p:sp>
      <p:sp>
        <p:nvSpPr>
          <p:cNvPr id="1653" name="Google Shape;1653;p141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4" name="Google Shape;1654;p141"/>
          <p:cNvPicPr preferRelativeResize="0"/>
          <p:nvPr/>
        </p:nvPicPr>
        <p:blipFill rotWithShape="1">
          <a:blip r:embed="rId5">
            <a:alphaModFix/>
          </a:blip>
          <a:srcRect b="21605" l="31872" r="23312" t="0"/>
          <a:stretch/>
        </p:blipFill>
        <p:spPr>
          <a:xfrm flipH="1">
            <a:off x="5079825" y="1508725"/>
            <a:ext cx="2488200" cy="244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55" name="Google Shape;1655;p141"/>
          <p:cNvSpPr/>
          <p:nvPr/>
        </p:nvSpPr>
        <p:spPr>
          <a:xfrm>
            <a:off x="916425" y="4771850"/>
            <a:ext cx="7751100" cy="1488600"/>
          </a:xfrm>
          <a:prstGeom prst="wedgeRoundRectCallout">
            <a:avLst>
              <a:gd fmla="val 19159" name="adj1"/>
              <a:gd fmla="val -99698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AI：「阿明，我預測你會去讀</a:t>
            </a:r>
            <a:r>
              <a:rPr lang="zh-TW" sz="3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MS</a:t>
            </a: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學校。</a:t>
            </a:r>
            <a:b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這個預測的正確率為</a:t>
            </a:r>
            <a:r>
              <a:rPr lang="zh-TW" sz="3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83%</a:t>
            </a: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。」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14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62" name="Google Shape;1662;p142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14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分類</a:t>
            </a:r>
            <a:r>
              <a:rPr lang="zh-TW"/>
              <a:t>：</a:t>
            </a:r>
            <a:r>
              <a:rPr lang="zh-TW"/>
              <a:t>預測未知案例</a:t>
            </a:r>
            <a:endParaRPr/>
          </a:p>
        </p:txBody>
      </p:sp>
      <p:sp>
        <p:nvSpPr>
          <p:cNvPr id="1664" name="Google Shape;1664;p142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上機啦！</a:t>
            </a:r>
            <a:endParaRPr/>
          </a:p>
        </p:txBody>
      </p:sp>
      <p:pic>
        <p:nvPicPr>
          <p:cNvPr id="1665" name="Google Shape;1665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0" y="2258848"/>
            <a:ext cx="5024400" cy="3760276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4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72" name="Google Shape;1672;p143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試著分析看看吧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學習單作業</a:t>
            </a:r>
            <a:endParaRPr/>
          </a:p>
        </p:txBody>
      </p:sp>
      <p:sp>
        <p:nvSpPr>
          <p:cNvPr id="1673" name="Google Shape;1673;p143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</a:t>
            </a:r>
            <a:r>
              <a:rPr lang="zh-TW"/>
              <a:t> 3.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44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0" name="Google Shape;1680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675" y="1791150"/>
            <a:ext cx="3082700" cy="481982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1" name="Google Shape;1681;p14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82" name="Google Shape;1682;p14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作業說明</a:t>
            </a:r>
            <a:endParaRPr/>
          </a:p>
        </p:txBody>
      </p:sp>
      <p:sp>
        <p:nvSpPr>
          <p:cNvPr id="1683" name="Google Shape;1683;p14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4" name="Google Shape;1684;p144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選一個資料集，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然後完成學習單吧！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zh-TW">
                <a:solidFill>
                  <a:schemeClr val="dk1"/>
                </a:solidFill>
              </a:rPr>
              <a:t>資料集的描述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zh-TW">
                <a:solidFill>
                  <a:schemeClr val="dk1"/>
                </a:solidFill>
              </a:rPr>
              <a:t>預測性分析：決策樹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AutoNum type="arabicPeriod"/>
            </a:pPr>
            <a:r>
              <a:rPr lang="zh-TW">
                <a:solidFill>
                  <a:schemeClr val="dk1"/>
                </a:solidFill>
              </a:rPr>
              <a:t>綜合比較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85" name="Google Shape;1685;p144"/>
          <p:cNvSpPr/>
          <p:nvPr/>
        </p:nvSpPr>
        <p:spPr>
          <a:xfrm>
            <a:off x="1646588" y="5235588"/>
            <a:ext cx="28827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u="sng">
                <a:solidFill>
                  <a:srgbClr val="0000FF"/>
                </a:solidFill>
              </a:rPr>
              <a:t>預測性分析 分類</a:t>
            </a:r>
            <a:r>
              <a:rPr lang="zh-TW" sz="2600" u="sng">
                <a:solidFill>
                  <a:srgbClr val="0000FF"/>
                </a:solidFill>
              </a:rPr>
              <a:t>.odt</a:t>
            </a:r>
            <a:endParaRPr sz="2600" u="sng">
              <a:solidFill>
                <a:srgbClr val="0000FF"/>
              </a:solidFill>
            </a:endParaRPr>
          </a:p>
        </p:txBody>
      </p:sp>
      <p:sp>
        <p:nvSpPr>
          <p:cNvPr id="1686" name="Google Shape;1686;p144"/>
          <p:cNvSpPr/>
          <p:nvPr/>
        </p:nvSpPr>
        <p:spPr>
          <a:xfrm>
            <a:off x="566788" y="5070000"/>
            <a:ext cx="1159800" cy="1483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:\Desktop\Dropbox\108-2 成大課程\0319 WEKA實作：機器學習 監督式學習\課程網頁icon\odt.emf" id="1687" name="Google Shape;1687;p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950" y="5153700"/>
            <a:ext cx="1315800" cy="13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14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rgbClr val="FF0000"/>
                </a:solidFill>
              </a:rPr>
              <a:t>預測性</a:t>
            </a:r>
            <a:r>
              <a:rPr lang="zh-TW"/>
              <a:t>資料集</a:t>
            </a:r>
            <a:endParaRPr/>
          </a:p>
        </p:txBody>
      </p:sp>
      <p:sp>
        <p:nvSpPr>
          <p:cNvPr id="1694" name="Google Shape;1694;p145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1800"/>
              <a:t>作業資料集：</a:t>
            </a:r>
            <a:endParaRPr sz="1800"/>
          </a:p>
          <a:p>
            <a:pPr indent="-16510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1800"/>
              <a:t>   </a:t>
            </a:r>
            <a:r>
              <a:rPr b="1" lang="zh-TW" sz="1800" u="sng">
                <a:solidFill>
                  <a:srgbClr val="0000FF"/>
                </a:solidFill>
              </a:rPr>
              <a:t>銀行行銷資料集</a:t>
            </a:r>
            <a:endParaRPr b="1" sz="1800" u="sng">
              <a:solidFill>
                <a:srgbClr val="0000FF"/>
              </a:solidFill>
            </a:endParaRPr>
          </a:p>
          <a:p>
            <a:pPr indent="-16510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0000FF"/>
                </a:solidFill>
              </a:rPr>
              <a:t>   </a:t>
            </a:r>
            <a:r>
              <a:rPr b="1" lang="zh-TW" sz="1800" u="sng">
                <a:solidFill>
                  <a:srgbClr val="0000FF"/>
                </a:solidFill>
              </a:rPr>
              <a:t>教學意見回饋資料集</a:t>
            </a:r>
            <a:endParaRPr b="1" sz="1800" u="sng">
              <a:solidFill>
                <a:srgbClr val="0000FF"/>
              </a:solidFill>
            </a:endParaRPr>
          </a:p>
          <a:p>
            <a:pPr indent="-16510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0000FF"/>
                </a:solidFill>
              </a:rPr>
              <a:t>   </a:t>
            </a:r>
            <a:r>
              <a:rPr b="1" lang="zh-TW" sz="1800" u="sng">
                <a:solidFill>
                  <a:srgbClr val="0000FF"/>
                </a:solidFill>
              </a:rPr>
              <a:t>收入普查資料集</a:t>
            </a:r>
            <a:endParaRPr b="1" sz="1800" u="sng">
              <a:solidFill>
                <a:srgbClr val="0000FF"/>
              </a:solidFill>
            </a:endParaRPr>
          </a:p>
          <a:p>
            <a:pPr indent="-16510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0000FF"/>
                </a:solidFill>
              </a:rPr>
              <a:t>   </a:t>
            </a:r>
            <a:r>
              <a:rPr b="1" lang="zh-TW" sz="1800" u="sng">
                <a:solidFill>
                  <a:srgbClr val="0000FF"/>
                </a:solidFill>
              </a:rPr>
              <a:t>線上購物資料集</a:t>
            </a:r>
            <a:endParaRPr b="1" sz="1800" u="sng">
              <a:solidFill>
                <a:srgbClr val="0000FF"/>
              </a:solidFill>
            </a:endParaRPr>
          </a:p>
          <a:p>
            <a:pPr indent="-16510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0000FF"/>
                </a:solidFill>
              </a:rPr>
              <a:t>   </a:t>
            </a:r>
            <a:r>
              <a:rPr b="1" lang="zh-TW" sz="1800" u="sng">
                <a:solidFill>
                  <a:srgbClr val="0000FF"/>
                </a:solidFill>
              </a:rPr>
              <a:t>鐵達尼號乘客資料集</a:t>
            </a:r>
            <a:endParaRPr b="1" sz="1800" u="sng">
              <a:solidFill>
                <a:srgbClr val="0000FF"/>
              </a:solidFill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695" name="Google Shape;1695;p14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96" name="Google Shape;1696;p14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145"/>
          <p:cNvSpPr/>
          <p:nvPr/>
        </p:nvSpPr>
        <p:spPr>
          <a:xfrm flipH="1">
            <a:off x="3713717" y="3700233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:\Desktop\Dropbox\108-2 成大課程\0319 WEKA實作：機器學習 監督式學習\課程網頁icon\folder.emf" id="1698" name="Google Shape;1698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000" y="2985800"/>
            <a:ext cx="274200" cy="27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esktop\Dropbox\108-2 成大課程\0319 WEKA實作：機器學習 監督式學習\課程網頁icon\folder.emf" id="1699" name="Google Shape;1699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000" y="3463650"/>
            <a:ext cx="274200" cy="27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esktop\Dropbox\108-2 成大課程\0319 WEKA實作：機器學習 監督式學習\課程網頁icon\folder.emf" id="1700" name="Google Shape;1700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000" y="4009950"/>
            <a:ext cx="274200" cy="27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esktop\Dropbox\108-2 成大課程\0319 WEKA實作：機器學習 監督式學習\課程網頁icon\folder.emf" id="1701" name="Google Shape;1701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000" y="4443550"/>
            <a:ext cx="274200" cy="27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esktop\Dropbox\108-2 成大課程\0319 WEKA實作：機器學習 監督式學習\課程網頁icon\folder.emf" id="1702" name="Google Shape;1702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000" y="4965650"/>
            <a:ext cx="274200" cy="27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3" name="Google Shape;1703;p145"/>
          <p:cNvGrpSpPr/>
          <p:nvPr/>
        </p:nvGrpSpPr>
        <p:grpSpPr>
          <a:xfrm>
            <a:off x="858350" y="2970363"/>
            <a:ext cx="3369600" cy="2713713"/>
            <a:chOff x="858350" y="2970363"/>
            <a:chExt cx="3369600" cy="2713713"/>
          </a:xfrm>
        </p:grpSpPr>
        <p:sp>
          <p:nvSpPr>
            <p:cNvPr id="1704" name="Google Shape;1704;p145"/>
            <p:cNvSpPr/>
            <p:nvPr/>
          </p:nvSpPr>
          <p:spPr>
            <a:xfrm>
              <a:off x="1771950" y="2970363"/>
              <a:ext cx="1542300" cy="1523400"/>
            </a:xfrm>
            <a:prstGeom prst="wedgeRoundRectCallout">
              <a:avLst>
                <a:gd fmla="val -5691" name="adj1"/>
                <a:gd fmla="val 64205" name="adj2"/>
                <a:gd fmla="val 0" name="adj3"/>
              </a:avLst>
            </a:prstGeom>
            <a:solidFill>
              <a:srgbClr val="4F81BD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1705" name="Google Shape;1705;p145"/>
            <p:cNvSpPr/>
            <p:nvPr/>
          </p:nvSpPr>
          <p:spPr>
            <a:xfrm>
              <a:off x="858350" y="4790375"/>
              <a:ext cx="3369600" cy="893700"/>
            </a:xfrm>
            <a:prstGeom prst="flowChartAlternateProcess">
              <a:avLst/>
            </a:prstGeom>
            <a:solidFill>
              <a:srgbClr val="FFFFFF"/>
            </a:solidFill>
            <a:ln cap="flat" cmpd="sng" w="381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r="5400000" dist="9525">
                <a:srgbClr val="4F81BD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 u="sng">
                  <a:solidFill>
                    <a:srgbClr val="0000FF"/>
                  </a:solidFill>
                  <a:latin typeface="Droid Sans"/>
                  <a:ea typeface="Droid Sans"/>
                  <a:cs typeface="Droid Sans"/>
                  <a:sym typeface="Droid Sans"/>
                </a:rPr>
                <a:t>課程首頁</a:t>
              </a:r>
              <a:endParaRPr sz="2400" u="sng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</p:grpSp>
      <p:pic>
        <p:nvPicPr>
          <p:cNvPr id="1706" name="Google Shape;1706;p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0680" y="3219550"/>
            <a:ext cx="1025025" cy="10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4" name="Google Shape;474;p65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TW"/>
              <a:t>一言不合，就動手</a:t>
            </a:r>
            <a:endParaRPr/>
          </a:p>
        </p:txBody>
      </p:sp>
      <p:sp>
        <p:nvSpPr>
          <p:cNvPr id="475" name="Google Shape;475;p65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實作：</a:t>
            </a:r>
            <a:r>
              <a:rPr lang="zh-TW"/>
              <a:t>分類</a:t>
            </a:r>
            <a:endParaRPr/>
          </a:p>
        </p:txBody>
      </p:sp>
      <p:pic>
        <p:nvPicPr>
          <p:cNvPr descr="[Slide] 實作 Practice slide" id="476" name="Google Shape;47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936" y="725826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14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監督式資料集 vs. 非監督式資料集</a:t>
            </a:r>
            <a:endParaRPr/>
          </a:p>
        </p:txBody>
      </p:sp>
      <p:sp>
        <p:nvSpPr>
          <p:cNvPr id="1713" name="Google Shape;1713;p146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有</a:t>
            </a:r>
            <a:r>
              <a:rPr lang="zh-TW"/>
              <a:t>目標屬性 subscribed</a:t>
            </a:r>
            <a:endParaRPr/>
          </a:p>
        </p:txBody>
      </p:sp>
      <p:sp>
        <p:nvSpPr>
          <p:cNvPr id="1714" name="Google Shape;1714;p14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15" name="Google Shape;1715;p146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銀行行銷資料集</a:t>
            </a:r>
            <a:endParaRPr/>
          </a:p>
        </p:txBody>
      </p:sp>
      <p:sp>
        <p:nvSpPr>
          <p:cNvPr id="1716" name="Google Shape;1716;p146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沒有</a:t>
            </a:r>
            <a:r>
              <a:rPr lang="zh-TW">
                <a:solidFill>
                  <a:schemeClr val="dk1"/>
                </a:solidFill>
              </a:rPr>
              <a:t>目標屬性 subscribed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(要請您探索找出來)</a:t>
            </a:r>
            <a:endParaRPr/>
          </a:p>
        </p:txBody>
      </p:sp>
      <p:sp>
        <p:nvSpPr>
          <p:cNvPr id="1717" name="Google Shape;1717;p146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銀行行銷</a:t>
            </a:r>
            <a:r>
              <a:rPr lang="zh-TW" u="sng">
                <a:solidFill>
                  <a:srgbClr val="FF0000"/>
                </a:solidFill>
              </a:rPr>
              <a:t>探索性分析</a:t>
            </a:r>
            <a:r>
              <a:rPr lang="zh-TW"/>
              <a:t>資料集</a:t>
            </a:r>
            <a:endParaRPr/>
          </a:p>
        </p:txBody>
      </p:sp>
      <p:sp>
        <p:nvSpPr>
          <p:cNvPr id="1718" name="Google Shape;1718;p146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9" name="Google Shape;1719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325" y="3624688"/>
            <a:ext cx="3868800" cy="2847437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20" name="Google Shape;1720;p146"/>
          <p:cNvPicPr preferRelativeResize="0"/>
          <p:nvPr/>
        </p:nvPicPr>
        <p:blipFill rotWithShape="1">
          <a:blip r:embed="rId4">
            <a:alphaModFix/>
          </a:blip>
          <a:srcRect b="8054" l="0" r="0" t="0"/>
          <a:stretch/>
        </p:blipFill>
        <p:spPr>
          <a:xfrm>
            <a:off x="4632600" y="3624700"/>
            <a:ext cx="3880800" cy="28474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21" name="Google Shape;1721;p146"/>
          <p:cNvSpPr/>
          <p:nvPr/>
        </p:nvSpPr>
        <p:spPr>
          <a:xfrm>
            <a:off x="3778525" y="4513000"/>
            <a:ext cx="519300" cy="1959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7" name="Google Shape;1727;p147"/>
          <p:cNvPicPr preferRelativeResize="0"/>
          <p:nvPr/>
        </p:nvPicPr>
        <p:blipFill rotWithShape="1">
          <a:blip r:embed="rId3">
            <a:alphaModFix/>
          </a:blip>
          <a:srcRect b="8054" l="0" r="0" t="0"/>
          <a:stretch/>
        </p:blipFill>
        <p:spPr>
          <a:xfrm>
            <a:off x="623325" y="3624700"/>
            <a:ext cx="3880800" cy="28474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28" name="Google Shape;1728;p14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非</a:t>
            </a:r>
            <a:r>
              <a:rPr lang="zh-TW"/>
              <a:t>監督式資料集 vs. 監督式資料集</a:t>
            </a:r>
            <a:endParaRPr/>
          </a:p>
        </p:txBody>
      </p:sp>
      <p:sp>
        <p:nvSpPr>
          <p:cNvPr id="1729" name="Google Shape;1729;p147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沒有</a:t>
            </a:r>
            <a:r>
              <a:rPr lang="zh-TW">
                <a:solidFill>
                  <a:schemeClr val="dk1"/>
                </a:solidFill>
              </a:rPr>
              <a:t>目標屬性 subscribed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(要請您探索找出來)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30" name="Google Shape;1730;p14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31" name="Google Shape;1731;p147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銀行行銷</a:t>
            </a:r>
            <a:r>
              <a:rPr lang="zh-TW" u="sng">
                <a:solidFill>
                  <a:srgbClr val="FF0000"/>
                </a:solidFill>
              </a:rPr>
              <a:t>探索性分析</a:t>
            </a:r>
            <a:r>
              <a:rPr lang="zh-TW"/>
              <a:t>資料集</a:t>
            </a:r>
            <a:endParaRPr/>
          </a:p>
        </p:txBody>
      </p:sp>
      <p:sp>
        <p:nvSpPr>
          <p:cNvPr id="1732" name="Google Shape;1732;p147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有</a:t>
            </a:r>
            <a:r>
              <a:rPr lang="zh-TW">
                <a:solidFill>
                  <a:schemeClr val="dk1"/>
                </a:solidFill>
              </a:rPr>
              <a:t>目標屬性 subscribed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33" name="Google Shape;1733;p147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銀行行銷資料集</a:t>
            </a:r>
            <a:endParaRPr/>
          </a:p>
        </p:txBody>
      </p:sp>
      <p:sp>
        <p:nvSpPr>
          <p:cNvPr id="1734" name="Google Shape;1734;p147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5" name="Google Shape;1735;p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950" y="3624688"/>
            <a:ext cx="3868800" cy="2847437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6" name="Google Shape;1736;p147"/>
          <p:cNvSpPr/>
          <p:nvPr/>
        </p:nvSpPr>
        <p:spPr>
          <a:xfrm>
            <a:off x="7948150" y="4513000"/>
            <a:ext cx="519300" cy="1959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148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chemeClr val="dk1"/>
                </a:solidFill>
              </a:rPr>
              <a:t>可選擇其他資料集，不過注意以下條件</a:t>
            </a:r>
            <a:endParaRPr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AutoNum type="alphaLcPeriod"/>
            </a:pPr>
            <a:r>
              <a:rPr lang="zh-TW" sz="2200">
                <a:solidFill>
                  <a:schemeClr val="dk1"/>
                </a:solidFill>
              </a:rPr>
              <a:t>屬性儘量為類別型或數值型，</a:t>
            </a:r>
            <a:r>
              <a:rPr lang="zh-TW" sz="2200">
                <a:solidFill>
                  <a:srgbClr val="FF0000"/>
                </a:solidFill>
              </a:rPr>
              <a:t>避免包含日期型或字串型</a:t>
            </a:r>
            <a:r>
              <a:rPr lang="zh-TW" sz="2200">
                <a:solidFill>
                  <a:schemeClr val="dk1"/>
                </a:solidFill>
              </a:rPr>
              <a:t>等需要額外資料預處理的資料類型</a:t>
            </a:r>
            <a:endParaRPr sz="22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如果分析結果難以解釋，不妨重新整理資料本身</a:t>
            </a:r>
            <a:endParaRPr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AutoNum type="alphaLcPeriod"/>
            </a:pPr>
            <a:r>
              <a:rPr lang="zh-TW" sz="2200"/>
              <a:t>試著刪除屬性、調整的值、或是想辦法填補缺漏值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zh-TW" sz="2200"/>
              <a:t>如果有對資料本身做預處理，請在學習單中說明做法</a:t>
            </a:r>
            <a:endParaRPr sz="22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zh-TW"/>
              <a:t>學習單大部分都</a:t>
            </a:r>
            <a:r>
              <a:rPr lang="zh-TW" u="sng">
                <a:solidFill>
                  <a:srgbClr val="FF0000"/>
                </a:solidFill>
              </a:rPr>
              <a:t>沒有標準答案</a:t>
            </a:r>
            <a:r>
              <a:rPr lang="zh-TW"/>
              <a:t>，請發揮觀察力和想象力，試著分析看看吧</a:t>
            </a:r>
            <a:endParaRPr/>
          </a:p>
        </p:txBody>
      </p:sp>
      <p:sp>
        <p:nvSpPr>
          <p:cNvPr id="1743" name="Google Shape;1743;p14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44" name="Google Shape;1744;p14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關於學習單的說明</a:t>
            </a:r>
            <a:endParaRPr/>
          </a:p>
        </p:txBody>
      </p:sp>
      <p:sp>
        <p:nvSpPr>
          <p:cNvPr id="1745" name="Google Shape;1745;p14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14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52" name="Google Shape;1752;p149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資料預處理常見狀況</a:t>
            </a:r>
            <a:endParaRPr/>
          </a:p>
        </p:txBody>
      </p:sp>
      <p:sp>
        <p:nvSpPr>
          <p:cNvPr id="1753" name="Google Shape;1753;p149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754" name="Google Shape;1754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775" y="304800"/>
            <a:ext cx="3014819" cy="30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150"/>
          <p:cNvSpPr txBox="1"/>
          <p:nvPr>
            <p:ph idx="1" type="body"/>
          </p:nvPr>
        </p:nvSpPr>
        <p:spPr>
          <a:xfrm>
            <a:off x="6672475" y="1783075"/>
            <a:ext cx="19953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性別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地區</a:t>
            </a:r>
            <a:endParaRPr/>
          </a:p>
        </p:txBody>
      </p:sp>
      <p:sp>
        <p:nvSpPr>
          <p:cNvPr id="1761" name="Google Shape;1761;p15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62" name="Google Shape;1762;p15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屬性是類別資料卻記成數值的話？</a:t>
            </a:r>
            <a:endParaRPr/>
          </a:p>
        </p:txBody>
      </p:sp>
      <p:sp>
        <p:nvSpPr>
          <p:cNvPr id="1763" name="Google Shape;1763;p15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4" name="Google Shape;1764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47" y="1783075"/>
            <a:ext cx="6196239" cy="471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5" name="Google Shape;1765;p150"/>
          <p:cNvSpPr/>
          <p:nvPr/>
        </p:nvSpPr>
        <p:spPr>
          <a:xfrm>
            <a:off x="2024275" y="2467200"/>
            <a:ext cx="4223100" cy="3385800"/>
          </a:xfrm>
          <a:prstGeom prst="roundRect">
            <a:avLst>
              <a:gd fmla="val 1225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766" name="Google Shape;1766;p150"/>
          <p:cNvSpPr/>
          <p:nvPr/>
        </p:nvSpPr>
        <p:spPr>
          <a:xfrm>
            <a:off x="3604625" y="1902150"/>
            <a:ext cx="2299800" cy="1045500"/>
          </a:xfrm>
          <a:prstGeom prst="wedgeRoundRectCallout">
            <a:avLst>
              <a:gd fmla="val -70001" name="adj1"/>
              <a:gd fmla="val 38443" name="adj2"/>
              <a:gd fmla="val 0" name="adj3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請取代成</a:t>
            </a:r>
            <a:br>
              <a:rPr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對應的類別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15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分類時，如果沒有測試資料？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使用交互驗證 (10疊)</a:t>
            </a:r>
            <a:endParaRPr b="0" sz="3200"/>
          </a:p>
        </p:txBody>
      </p:sp>
      <p:sp>
        <p:nvSpPr>
          <p:cNvPr id="1773" name="Google Shape;1773;p15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15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75" name="Google Shape;1775;p15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6" name="Google Shape;1776;p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300" y="1823223"/>
            <a:ext cx="5849301" cy="46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7" name="Google Shape;1777;p151"/>
          <p:cNvSpPr/>
          <p:nvPr/>
        </p:nvSpPr>
        <p:spPr>
          <a:xfrm>
            <a:off x="1287375" y="2758575"/>
            <a:ext cx="1785900" cy="1549200"/>
          </a:xfrm>
          <a:prstGeom prst="roundRect">
            <a:avLst>
              <a:gd fmla="val 1225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778" name="Google Shape;1778;p151"/>
          <p:cNvSpPr/>
          <p:nvPr/>
        </p:nvSpPr>
        <p:spPr>
          <a:xfrm>
            <a:off x="3386925" y="2205925"/>
            <a:ext cx="3295200" cy="1858800"/>
          </a:xfrm>
          <a:prstGeom prst="wedgeRoundRectCallout">
            <a:avLst>
              <a:gd fmla="val -62826" name="adj1"/>
              <a:gd fmla="val 38056" name="adj2"/>
              <a:gd fmla="val 0" name="adj3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Test options: Cross-validation Folds 10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15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85" name="Google Shape;1785;p15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評估模型：交互驗證 </a:t>
            </a:r>
            <a:r>
              <a:rPr lang="zh-TW" u="sng">
                <a:solidFill>
                  <a:schemeClr val="dk1"/>
                </a:solidFill>
              </a:rPr>
              <a:t>10</a:t>
            </a:r>
            <a:r>
              <a:rPr lang="zh-TW">
                <a:solidFill>
                  <a:schemeClr val="dk1"/>
                </a:solidFill>
              </a:rPr>
              <a:t>疊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Cross-validation: Folds </a:t>
            </a:r>
            <a:r>
              <a:rPr b="0" lang="zh-TW" sz="3200" u="sng">
                <a:solidFill>
                  <a:schemeClr val="dk1"/>
                </a:solidFill>
              </a:rPr>
              <a:t>10</a:t>
            </a:r>
            <a:endParaRPr/>
          </a:p>
        </p:txBody>
      </p:sp>
      <p:sp>
        <p:nvSpPr>
          <p:cNvPr id="1786" name="Google Shape;1786;p15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87" name="Google Shape;1787;p152"/>
          <p:cNvGraphicFramePr/>
          <p:nvPr/>
        </p:nvGraphicFramePr>
        <p:xfrm>
          <a:off x="515850" y="150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{0C20DA84-A5BF-4DE9-951F-F73AC41A1CC6}</a:tableStyleId>
              </a:tblPr>
              <a:tblGrid>
                <a:gridCol w="705325"/>
                <a:gridCol w="1113350"/>
              </a:tblGrid>
              <a:tr h="445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FFFFFF"/>
                          </a:solidFill>
                        </a:rPr>
                        <a:t>吸菸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FFFFFF"/>
                          </a:solidFill>
                        </a:rPr>
                        <a:t>分類目標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FFFFFF"/>
                          </a:solidFill>
                        </a:rPr>
                        <a:t>class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有吸</a:t>
                      </a:r>
                      <a:endParaRPr sz="1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有病</a:t>
                      </a:r>
                      <a:endParaRPr sz="1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有吸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有病</a:t>
                      </a:r>
                      <a:endParaRPr sz="1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有吸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有病</a:t>
                      </a:r>
                      <a:endParaRPr sz="1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有吸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沒病</a:t>
                      </a:r>
                      <a:endParaRPr sz="1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沒吸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有病</a:t>
                      </a:r>
                      <a:endParaRPr sz="1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沒吸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沒病</a:t>
                      </a:r>
                      <a:endParaRPr sz="1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沒吸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沒病</a:t>
                      </a:r>
                      <a:endParaRPr sz="1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沒吸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沒病</a:t>
                      </a:r>
                      <a:endParaRPr sz="1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沒吸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沒病</a:t>
                      </a:r>
                      <a:endParaRPr sz="1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沒吸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000000"/>
                          </a:solidFill>
                        </a:rPr>
                        <a:t>沒病</a:t>
                      </a:r>
                      <a:endParaRPr sz="1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1788" name="Google Shape;1788;p152"/>
          <p:cNvSpPr txBox="1"/>
          <p:nvPr/>
        </p:nvSpPr>
        <p:spPr>
          <a:xfrm>
            <a:off x="2578125" y="3825675"/>
            <a:ext cx="1266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90%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訓練集</a:t>
            </a:r>
            <a:endParaRPr sz="1800"/>
          </a:p>
        </p:txBody>
      </p:sp>
      <p:sp>
        <p:nvSpPr>
          <p:cNvPr id="1789" name="Google Shape;1789;p152"/>
          <p:cNvSpPr/>
          <p:nvPr/>
        </p:nvSpPr>
        <p:spPr>
          <a:xfrm>
            <a:off x="2441525" y="2215750"/>
            <a:ext cx="252300" cy="3733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152"/>
          <p:cNvSpPr/>
          <p:nvPr/>
        </p:nvSpPr>
        <p:spPr>
          <a:xfrm>
            <a:off x="2441525" y="6016363"/>
            <a:ext cx="252300" cy="473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p152"/>
          <p:cNvSpPr txBox="1"/>
          <p:nvPr/>
        </p:nvSpPr>
        <p:spPr>
          <a:xfrm>
            <a:off x="2578125" y="6052975"/>
            <a:ext cx="1266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10%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測試集</a:t>
            </a:r>
            <a:endParaRPr sz="1800"/>
          </a:p>
        </p:txBody>
      </p:sp>
      <p:sp>
        <p:nvSpPr>
          <p:cNvPr id="1792" name="Google Shape;1792;p152"/>
          <p:cNvSpPr txBox="1"/>
          <p:nvPr/>
        </p:nvSpPr>
        <p:spPr>
          <a:xfrm>
            <a:off x="3517650" y="1791150"/>
            <a:ext cx="53838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Noto Symbol"/>
              <a:buChar char="●"/>
            </a:pPr>
            <a:r>
              <a:rPr lang="zh-TW" sz="2200">
                <a:latin typeface="Microsoft JhengHei"/>
                <a:ea typeface="Microsoft JhengHei"/>
                <a:cs typeface="Microsoft JhengHei"/>
                <a:sym typeface="Microsoft JhengHei"/>
              </a:rPr>
              <a:t>設定交互驗證=k疊，常見為10疊</a:t>
            </a:r>
            <a:endParaRPr sz="2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Noto Symbol"/>
              <a:buChar char="●"/>
            </a:pPr>
            <a:r>
              <a:rPr lang="zh-TW" sz="2200">
                <a:latin typeface="Microsoft JhengHei"/>
                <a:ea typeface="Microsoft JhengHei"/>
                <a:cs typeface="Microsoft JhengHei"/>
                <a:sym typeface="Microsoft JhengHei"/>
              </a:rPr>
              <a:t>進行10次以下處理，每次挑選樣本都不同</a:t>
            </a:r>
            <a:endParaRPr sz="2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200"/>
              <a:buFont typeface="Noto Symbol"/>
              <a:buChar char="○"/>
            </a:pPr>
            <a:r>
              <a:rPr lang="zh-TW" sz="2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將90%樣本作為訓練集，建立模型</a:t>
            </a:r>
            <a:endParaRPr sz="2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200"/>
              <a:buFont typeface="Noto Symbol"/>
              <a:buChar char="○"/>
            </a:pPr>
            <a:r>
              <a:rPr lang="zh-TW" sz="2200">
                <a:latin typeface="Microsoft JhengHei"/>
                <a:ea typeface="Microsoft JhengHei"/>
                <a:cs typeface="Microsoft JhengHei"/>
                <a:sym typeface="Microsoft JhengHei"/>
              </a:rPr>
              <a:t>將10%樣本作為測試集，評估模型正確度</a:t>
            </a:r>
            <a:endParaRPr sz="2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200">
                <a:latin typeface="Microsoft JhengHei"/>
                <a:ea typeface="Microsoft JhengHei"/>
                <a:cs typeface="Microsoft JhengHei"/>
                <a:sym typeface="Microsoft JhengHei"/>
              </a:rPr>
              <a:t>最後將10次評估結果取平均，得到最後的信心程度(正確度)</a:t>
            </a:r>
            <a:endParaRPr sz="2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Noto Symbol"/>
              <a:buChar char="●"/>
            </a:pPr>
            <a:r>
              <a:rPr lang="zh-TW" sz="2200">
                <a:latin typeface="Microsoft JhengHei"/>
                <a:ea typeface="Microsoft JhengHei"/>
                <a:cs typeface="Microsoft JhengHei"/>
                <a:sym typeface="Microsoft JhengHei"/>
              </a:rPr>
              <a:t>可以避免高估模型信心程度的問題</a:t>
            </a:r>
            <a:br>
              <a:rPr lang="zh-TW" sz="22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200">
                <a:latin typeface="Microsoft JhengHei"/>
                <a:ea typeface="Microsoft JhengHei"/>
                <a:cs typeface="Microsoft JhengHei"/>
                <a:sym typeface="Microsoft JhengHei"/>
              </a:rPr>
              <a:t>=避免過擬合(overfitting)</a:t>
            </a:r>
            <a:endParaRPr sz="2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153"/>
          <p:cNvSpPr txBox="1"/>
          <p:nvPr>
            <p:ph idx="1" type="body"/>
          </p:nvPr>
        </p:nvSpPr>
        <p:spPr>
          <a:xfrm>
            <a:off x="696675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9" name="Google Shape;1799;p15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00" name="Google Shape;1800;p15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分類：如果目標屬性是連續數值？</a:t>
            </a:r>
            <a:endParaRPr/>
          </a:p>
        </p:txBody>
      </p:sp>
      <p:sp>
        <p:nvSpPr>
          <p:cNvPr id="1801" name="Google Shape;1801;p15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p153"/>
          <p:cNvSpPr txBox="1"/>
          <p:nvPr>
            <p:ph idx="2" type="body"/>
          </p:nvPr>
        </p:nvSpPr>
        <p:spPr>
          <a:xfrm>
            <a:off x="4211925" y="1791150"/>
            <a:ext cx="45129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處理方法有兩種：</a:t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將數值替換為類別：低、中、高 (連續資料離散化)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採用預測數值型的演算法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LinearRegression </a:t>
            </a:r>
            <a:br>
              <a:rPr lang="zh-TW"/>
            </a:br>
            <a:r>
              <a:rPr lang="zh-TW"/>
              <a:t>多變量線性迴歸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SMOreg</a:t>
            </a:r>
            <a:br>
              <a:rPr lang="zh-TW"/>
            </a:br>
            <a:r>
              <a:rPr lang="zh-TW"/>
              <a:t>支持向量機迴歸</a:t>
            </a:r>
            <a:endParaRPr/>
          </a:p>
        </p:txBody>
      </p:sp>
      <p:pic>
        <p:nvPicPr>
          <p:cNvPr id="1803" name="Google Shape;1803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791150"/>
            <a:ext cx="2884776" cy="4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4" name="Google Shape;1804;p153"/>
          <p:cNvSpPr/>
          <p:nvPr/>
        </p:nvSpPr>
        <p:spPr>
          <a:xfrm>
            <a:off x="1287375" y="2758575"/>
            <a:ext cx="1079400" cy="3120900"/>
          </a:xfrm>
          <a:prstGeom prst="roundRect">
            <a:avLst>
              <a:gd fmla="val 1225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05" name="Google Shape;1805;p153"/>
          <p:cNvSpPr/>
          <p:nvPr/>
        </p:nvSpPr>
        <p:spPr>
          <a:xfrm>
            <a:off x="2366775" y="1979850"/>
            <a:ext cx="1494900" cy="946200"/>
          </a:xfrm>
          <a:prstGeom prst="wedgeRoundRectCallout">
            <a:avLst>
              <a:gd fmla="val -67167" name="adj1"/>
              <a:gd fmla="val 55920" name="adj2"/>
              <a:gd fmla="val 0" name="adj3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評分</a:t>
            </a:r>
            <a:endParaRPr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(數值型)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15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演算法與適用的資料類型 (1/2)</a:t>
            </a:r>
            <a:endParaRPr/>
          </a:p>
        </p:txBody>
      </p:sp>
      <p:sp>
        <p:nvSpPr>
          <p:cNvPr id="1812" name="Google Shape;1812;p154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3" name="Google Shape;1813;p154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15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15" name="Google Shape;1815;p15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6" name="Google Shape;1816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713" y="1871575"/>
            <a:ext cx="3162100" cy="46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7" name="Google Shape;1817;p154"/>
          <p:cNvSpPr/>
          <p:nvPr/>
        </p:nvSpPr>
        <p:spPr>
          <a:xfrm>
            <a:off x="4284363" y="4388500"/>
            <a:ext cx="2325000" cy="1298700"/>
          </a:xfrm>
          <a:prstGeom prst="wedgeRoundRectCallout">
            <a:avLst>
              <a:gd fmla="val -61508" name="adj1"/>
              <a:gd fmla="val 18440" name="adj2"/>
              <a:gd fmla="val 0" name="adj3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黑字：表示演算法</a:t>
            </a:r>
            <a:r>
              <a:rPr lang="zh-TW" sz="2400" u="sng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適用</a:t>
            </a: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於目前的資料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18" name="Google Shape;1818;p154"/>
          <p:cNvSpPr/>
          <p:nvPr/>
        </p:nvSpPr>
        <p:spPr>
          <a:xfrm>
            <a:off x="4443288" y="2147100"/>
            <a:ext cx="2325000" cy="1298700"/>
          </a:xfrm>
          <a:prstGeom prst="wedgeRoundRectCallout">
            <a:avLst>
              <a:gd fmla="val -61508" name="adj1"/>
              <a:gd fmla="val 18440" name="adj2"/>
              <a:gd fmla="val 0" name="adj3"/>
            </a:avLst>
          </a:prstGeom>
          <a:solidFill>
            <a:srgbClr val="99999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灰字：演算法</a:t>
            </a:r>
            <a:r>
              <a:rPr lang="zh-TW" sz="2400" u="sng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不適用</a:t>
            </a: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於目前的資料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15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演算法與適用的資料類型 (2/2)</a:t>
            </a:r>
            <a:endParaRPr/>
          </a:p>
        </p:txBody>
      </p:sp>
      <p:sp>
        <p:nvSpPr>
          <p:cNvPr id="1825" name="Google Shape;1825;p155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155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7" name="Google Shape;1827;p15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28" name="Google Shape;1828;p15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9" name="Google Shape;1829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2231338"/>
            <a:ext cx="8191499" cy="3503739"/>
          </a:xfrm>
          <a:prstGeom prst="rect">
            <a:avLst/>
          </a:prstGeom>
          <a:noFill/>
          <a:ln>
            <a:noFill/>
          </a:ln>
        </p:spPr>
      </p:pic>
      <p:sp>
        <p:nvSpPr>
          <p:cNvPr id="1830" name="Google Shape;1830;p155"/>
          <p:cNvSpPr/>
          <p:nvPr/>
        </p:nvSpPr>
        <p:spPr>
          <a:xfrm>
            <a:off x="1287375" y="3880650"/>
            <a:ext cx="7437600" cy="1641300"/>
          </a:xfrm>
          <a:prstGeom prst="roundRect">
            <a:avLst>
              <a:gd fmla="val 1225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31" name="Google Shape;1831;p155"/>
          <p:cNvSpPr/>
          <p:nvPr/>
        </p:nvSpPr>
        <p:spPr>
          <a:xfrm>
            <a:off x="1807654" y="5655925"/>
            <a:ext cx="3172200" cy="1031400"/>
          </a:xfrm>
          <a:prstGeom prst="wedgeRoundRectCallout">
            <a:avLst>
              <a:gd fmla="val -30169" name="adj1"/>
              <a:gd fmla="val -70303" name="adj2"/>
              <a:gd fmla="val 0" name="adj3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Class 目標屬性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Attributes 屬性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